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bookmarkIdSeed="3">
  <p:sldMasterIdLst>
    <p:sldMasterId id="2147483648" r:id="rId1"/>
  </p:sldMasterIdLst>
  <p:notesMasterIdLst>
    <p:notesMasterId r:id="rId99"/>
  </p:notesMasterIdLst>
  <p:handoutMasterIdLst>
    <p:handoutMasterId r:id="rId100"/>
  </p:handoutMasterIdLst>
  <p:sldIdLst>
    <p:sldId id="1611" r:id="rId2"/>
    <p:sldId id="1655" r:id="rId3"/>
    <p:sldId id="1632" r:id="rId4"/>
    <p:sldId id="1634" r:id="rId5"/>
    <p:sldId id="1633" r:id="rId6"/>
    <p:sldId id="1635" r:id="rId7"/>
    <p:sldId id="1636" r:id="rId8"/>
    <p:sldId id="1656" r:id="rId9"/>
    <p:sldId id="1637" r:id="rId10"/>
    <p:sldId id="1638" r:id="rId11"/>
    <p:sldId id="1639" r:id="rId12"/>
    <p:sldId id="1640" r:id="rId13"/>
    <p:sldId id="1729" r:id="rId14"/>
    <p:sldId id="1730" r:id="rId15"/>
    <p:sldId id="1731" r:id="rId16"/>
    <p:sldId id="1732" r:id="rId17"/>
    <p:sldId id="1733" r:id="rId18"/>
    <p:sldId id="1734" r:id="rId19"/>
    <p:sldId id="1735" r:id="rId20"/>
    <p:sldId id="1736" r:id="rId21"/>
    <p:sldId id="1737" r:id="rId22"/>
    <p:sldId id="1738" r:id="rId23"/>
    <p:sldId id="1641" r:id="rId24"/>
    <p:sldId id="1739" r:id="rId25"/>
    <p:sldId id="1657" r:id="rId26"/>
    <p:sldId id="1658" r:id="rId27"/>
    <p:sldId id="1659" r:id="rId28"/>
    <p:sldId id="1660" r:id="rId29"/>
    <p:sldId id="1662" r:id="rId30"/>
    <p:sldId id="1663" r:id="rId31"/>
    <p:sldId id="1740" r:id="rId32"/>
    <p:sldId id="1664" r:id="rId33"/>
    <p:sldId id="1665" r:id="rId34"/>
    <p:sldId id="1666" r:id="rId35"/>
    <p:sldId id="1667" r:id="rId36"/>
    <p:sldId id="1668" r:id="rId37"/>
    <p:sldId id="1741" r:id="rId38"/>
    <p:sldId id="1669" r:id="rId39"/>
    <p:sldId id="1670" r:id="rId40"/>
    <p:sldId id="1671" r:id="rId41"/>
    <p:sldId id="1672" r:id="rId42"/>
    <p:sldId id="1673" r:id="rId43"/>
    <p:sldId id="1674" r:id="rId44"/>
    <p:sldId id="1675" r:id="rId45"/>
    <p:sldId id="1676" r:id="rId46"/>
    <p:sldId id="1677" r:id="rId47"/>
    <p:sldId id="1678" r:id="rId48"/>
    <p:sldId id="1679" r:id="rId49"/>
    <p:sldId id="1680" r:id="rId50"/>
    <p:sldId id="1681" r:id="rId51"/>
    <p:sldId id="1682" r:id="rId52"/>
    <p:sldId id="1683" r:id="rId53"/>
    <p:sldId id="1684" r:id="rId54"/>
    <p:sldId id="1685" r:id="rId55"/>
    <p:sldId id="1686" r:id="rId56"/>
    <p:sldId id="1687" r:id="rId57"/>
    <p:sldId id="1688" r:id="rId58"/>
    <p:sldId id="1689" r:id="rId59"/>
    <p:sldId id="1690" r:id="rId60"/>
    <p:sldId id="1691" r:id="rId61"/>
    <p:sldId id="1692" r:id="rId62"/>
    <p:sldId id="1693" r:id="rId63"/>
    <p:sldId id="1742" r:id="rId64"/>
    <p:sldId id="1694" r:id="rId65"/>
    <p:sldId id="1695" r:id="rId66"/>
    <p:sldId id="1696" r:id="rId67"/>
    <p:sldId id="1697" r:id="rId68"/>
    <p:sldId id="1698" r:id="rId69"/>
    <p:sldId id="1699" r:id="rId70"/>
    <p:sldId id="1700" r:id="rId71"/>
    <p:sldId id="1701" r:id="rId72"/>
    <p:sldId id="1702" r:id="rId73"/>
    <p:sldId id="1703" r:id="rId74"/>
    <p:sldId id="1704" r:id="rId75"/>
    <p:sldId id="1705" r:id="rId76"/>
    <p:sldId id="1706" r:id="rId77"/>
    <p:sldId id="1707" r:id="rId78"/>
    <p:sldId id="1708" r:id="rId79"/>
    <p:sldId id="1709" r:id="rId80"/>
    <p:sldId id="1710" r:id="rId81"/>
    <p:sldId id="1711" r:id="rId82"/>
    <p:sldId id="1712" r:id="rId83"/>
    <p:sldId id="1713" r:id="rId84"/>
    <p:sldId id="1714" r:id="rId85"/>
    <p:sldId id="1715" r:id="rId86"/>
    <p:sldId id="1743" r:id="rId87"/>
    <p:sldId id="1716" r:id="rId88"/>
    <p:sldId id="1717" r:id="rId89"/>
    <p:sldId id="1718" r:id="rId90"/>
    <p:sldId id="1719" r:id="rId91"/>
    <p:sldId id="1720" r:id="rId92"/>
    <p:sldId id="1744" r:id="rId93"/>
    <p:sldId id="1721" r:id="rId94"/>
    <p:sldId id="1722" r:id="rId95"/>
    <p:sldId id="1723" r:id="rId96"/>
    <p:sldId id="1724" r:id="rId97"/>
    <p:sldId id="1725" r:id="rId98"/>
  </p:sldIdLst>
  <p:sldSz cx="9144000" cy="6858000" type="screen4x3"/>
  <p:notesSz cx="7315200" cy="9601200"/>
  <p:custDataLst>
    <p:tags r:id="rId101"/>
  </p:custDataLst>
  <p:defaultTextStyle>
    <a:defPPr>
      <a:defRPr lang="en-US"/>
    </a:defPPr>
    <a:lvl1pPr algn="l" rtl="0" fontAlgn="base">
      <a:spcBef>
        <a:spcPct val="0"/>
      </a:spcBef>
      <a:spcAft>
        <a:spcPct val="0"/>
      </a:spcAft>
      <a:defRPr sz="2400" kern="1200">
        <a:solidFill>
          <a:schemeClr val="tx1"/>
        </a:solidFill>
        <a:latin typeface="Arial" panose="020B0604020202020204" pitchFamily="34" charset="0"/>
        <a:ea typeface="+mn-ea"/>
        <a:cs typeface="Arial" panose="020B0604020202020204" pitchFamily="34" charset="0"/>
      </a:defRPr>
    </a:lvl1pPr>
    <a:lvl2pPr marL="457200" algn="l" rtl="0" fontAlgn="base">
      <a:spcBef>
        <a:spcPct val="0"/>
      </a:spcBef>
      <a:spcAft>
        <a:spcPct val="0"/>
      </a:spcAft>
      <a:defRPr sz="2400" kern="1200">
        <a:solidFill>
          <a:schemeClr val="tx1"/>
        </a:solidFill>
        <a:latin typeface="Arial" panose="020B0604020202020204" pitchFamily="34" charset="0"/>
        <a:ea typeface="+mn-ea"/>
        <a:cs typeface="Arial" panose="020B0604020202020204" pitchFamily="34" charset="0"/>
      </a:defRPr>
    </a:lvl2pPr>
    <a:lvl3pPr marL="914400" algn="l" rtl="0" fontAlgn="base">
      <a:spcBef>
        <a:spcPct val="0"/>
      </a:spcBef>
      <a:spcAft>
        <a:spcPct val="0"/>
      </a:spcAft>
      <a:defRPr sz="2400" kern="1200">
        <a:solidFill>
          <a:schemeClr val="tx1"/>
        </a:solidFill>
        <a:latin typeface="Arial" panose="020B0604020202020204" pitchFamily="34" charset="0"/>
        <a:ea typeface="+mn-ea"/>
        <a:cs typeface="Arial" panose="020B0604020202020204" pitchFamily="34" charset="0"/>
      </a:defRPr>
    </a:lvl3pPr>
    <a:lvl4pPr marL="1371600" algn="l" rtl="0" fontAlgn="base">
      <a:spcBef>
        <a:spcPct val="0"/>
      </a:spcBef>
      <a:spcAft>
        <a:spcPct val="0"/>
      </a:spcAft>
      <a:defRPr sz="2400" kern="1200">
        <a:solidFill>
          <a:schemeClr val="tx1"/>
        </a:solidFill>
        <a:latin typeface="Arial" panose="020B0604020202020204" pitchFamily="34" charset="0"/>
        <a:ea typeface="+mn-ea"/>
        <a:cs typeface="Arial" panose="020B0604020202020204" pitchFamily="34" charset="0"/>
      </a:defRPr>
    </a:lvl4pPr>
    <a:lvl5pPr marL="1828800" algn="l" rtl="0" fontAlgn="base">
      <a:spcBef>
        <a:spcPct val="0"/>
      </a:spcBef>
      <a:spcAft>
        <a:spcPct val="0"/>
      </a:spcAft>
      <a:defRPr sz="2400"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2400"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sz="2400"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sz="2400"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sz="2400" kern="1200">
        <a:solidFill>
          <a:schemeClr val="tx1"/>
        </a:solidFill>
        <a:latin typeface="Arial" panose="020B0604020202020204" pitchFamily="34" charset="0"/>
        <a:ea typeface="+mn-ea"/>
        <a:cs typeface="Arial" panose="020B0604020202020204" pitchFamily="34" charset="0"/>
      </a:defRPr>
    </a:lvl9pPr>
  </p:defaultTextStyle>
  <p:extLst>
    <p:ext uri="{EFAFB233-063F-42B5-8137-9DF3F51BA10A}">
      <p15:sldGuideLst xmlns:p15="http://schemas.microsoft.com/office/powerpoint/2012/main">
        <p15:guide id="1" orient="horz" pos="806">
          <p15:clr>
            <a:srgbClr val="A4A3A4"/>
          </p15:clr>
        </p15:guide>
        <p15:guide id="2" pos="1216">
          <p15:clr>
            <a:srgbClr val="A4A3A4"/>
          </p15:clr>
        </p15:guide>
      </p15:sldGuideLst>
    </p:ext>
    <p:ext uri="{2D200454-40CA-4A62-9FC3-DE9A4176ACB9}">
      <p15:notesGuideLst xmlns:p15="http://schemas.microsoft.com/office/powerpoint/2012/main">
        <p15:guide id="1" orient="horz" pos="3073">
          <p15:clr>
            <a:srgbClr val="A4A3A4"/>
          </p15:clr>
        </p15:guide>
        <p15:guide id="2" pos="2313">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FBCDC5"/>
    <a:srgbClr val="FF0000"/>
    <a:srgbClr val="FF9900"/>
    <a:srgbClr val="F4F69A"/>
    <a:srgbClr val="B3D0D9"/>
    <a:srgbClr val="A3C6D1"/>
    <a:srgbClr val="BDE1BF"/>
    <a:srgbClr val="B3DDB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050" autoAdjust="0"/>
    <p:restoredTop sz="94280" autoAdjust="0"/>
  </p:normalViewPr>
  <p:slideViewPr>
    <p:cSldViewPr snapToGrid="0">
      <p:cViewPr varScale="1">
        <p:scale>
          <a:sx n="83" d="100"/>
          <a:sy n="83" d="100"/>
        </p:scale>
        <p:origin x="1522" y="77"/>
      </p:cViewPr>
      <p:guideLst>
        <p:guide orient="horz" pos="806"/>
        <p:guide pos="1216"/>
      </p:guideLst>
    </p:cSldViewPr>
  </p:slideViewPr>
  <p:outlineViewPr>
    <p:cViewPr>
      <p:scale>
        <a:sx n="33" d="100"/>
        <a:sy n="33" d="100"/>
      </p:scale>
      <p:origin x="0" y="102"/>
    </p:cViewPr>
  </p:outlineViewPr>
  <p:notesTextViewPr>
    <p:cViewPr>
      <p:scale>
        <a:sx n="100" d="100"/>
        <a:sy n="100" d="100"/>
      </p:scale>
      <p:origin x="0" y="0"/>
    </p:cViewPr>
  </p:notesTextViewPr>
  <p:sorterViewPr>
    <p:cViewPr>
      <p:scale>
        <a:sx n="100" d="100"/>
        <a:sy n="100" d="100"/>
      </p:scale>
      <p:origin x="0" y="31800"/>
    </p:cViewPr>
  </p:sorterViewPr>
  <p:notesViewPr>
    <p:cSldViewPr snapToGrid="0">
      <p:cViewPr>
        <p:scale>
          <a:sx n="100" d="100"/>
          <a:sy n="100" d="100"/>
        </p:scale>
        <p:origin x="-1190" y="-58"/>
      </p:cViewPr>
      <p:guideLst>
        <p:guide orient="horz" pos="3073"/>
        <p:guide pos="2313"/>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presProps" Target="pres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notesMaster" Target="notesMasters/notesMaster1.xml"/><Relationship Id="rId101"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handoutMaster" Target="handoutMasters/handoutMaster1.xml"/><Relationship Id="rId105"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8482" name="Rectangle 2"/>
          <p:cNvSpPr>
            <a:spLocks noGrp="1" noChangeArrowheads="1"/>
          </p:cNvSpPr>
          <p:nvPr>
            <p:ph type="hdr" sz="quarter"/>
          </p:nvPr>
        </p:nvSpPr>
        <p:spPr bwMode="auto">
          <a:xfrm>
            <a:off x="0" y="0"/>
            <a:ext cx="3194050" cy="477838"/>
          </a:xfrm>
          <a:prstGeom prst="rect">
            <a:avLst/>
          </a:prstGeom>
          <a:noFill/>
          <a:ln w="12700">
            <a:noFill/>
            <a:miter lim="800000"/>
            <a:headEnd type="none" w="sm" len="sm"/>
            <a:tailEnd type="none" w="sm" len="sm"/>
          </a:ln>
          <a:effectLst/>
        </p:spPr>
        <p:txBody>
          <a:bodyPr vert="horz" wrap="square" lIns="95946" tIns="47972" rIns="95946" bIns="47972" numCol="1" anchor="t" anchorCtr="0" compatLnSpc="1"/>
          <a:lstStyle>
            <a:lvl1pPr defTabSz="959485" eaLnBrk="0" hangingPunct="0">
              <a:defRPr sz="1300" dirty="0">
                <a:latin typeface="Times New Roman" panose="02020603050405020304" pitchFamily="18" charset="0"/>
                <a:cs typeface="+mn-cs"/>
              </a:defRPr>
            </a:lvl1pPr>
          </a:lstStyle>
          <a:p>
            <a:pPr>
              <a:defRPr/>
            </a:pPr>
            <a:r>
              <a:rPr lang="en-US" dirty="0"/>
              <a:t>Your Data Scientist</a:t>
            </a:r>
          </a:p>
        </p:txBody>
      </p:sp>
      <p:sp>
        <p:nvSpPr>
          <p:cNvPr id="148483" name="Rectangle 3"/>
          <p:cNvSpPr>
            <a:spLocks noGrp="1" noChangeArrowheads="1"/>
          </p:cNvSpPr>
          <p:nvPr>
            <p:ph type="dt" sz="quarter" idx="1"/>
          </p:nvPr>
        </p:nvSpPr>
        <p:spPr bwMode="auto">
          <a:xfrm>
            <a:off x="4152900" y="0"/>
            <a:ext cx="3194050" cy="477838"/>
          </a:xfrm>
          <a:prstGeom prst="rect">
            <a:avLst/>
          </a:prstGeom>
          <a:noFill/>
          <a:ln w="12700">
            <a:noFill/>
            <a:miter lim="800000"/>
            <a:headEnd type="none" w="sm" len="sm"/>
            <a:tailEnd type="none" w="sm" len="sm"/>
          </a:ln>
          <a:effectLst/>
        </p:spPr>
        <p:txBody>
          <a:bodyPr vert="horz" wrap="square" lIns="95946" tIns="47972" rIns="95946" bIns="47972" numCol="1" anchor="t" anchorCtr="0" compatLnSpc="1"/>
          <a:lstStyle>
            <a:lvl1pPr algn="r" defTabSz="959485" eaLnBrk="0" hangingPunct="0">
              <a:defRPr sz="1300" dirty="0">
                <a:latin typeface="Times New Roman" panose="02020603050405020304" pitchFamily="18" charset="0"/>
                <a:cs typeface="+mn-cs"/>
              </a:defRPr>
            </a:lvl1pPr>
          </a:lstStyle>
          <a:p>
            <a:pPr>
              <a:defRPr/>
            </a:pPr>
            <a:endParaRPr lang="en-US" dirty="0"/>
          </a:p>
        </p:txBody>
      </p:sp>
      <p:sp>
        <p:nvSpPr>
          <p:cNvPr id="148484" name="Rectangle 4"/>
          <p:cNvSpPr>
            <a:spLocks noGrp="1" noChangeArrowheads="1"/>
          </p:cNvSpPr>
          <p:nvPr>
            <p:ph type="ftr" sz="quarter" idx="2"/>
          </p:nvPr>
        </p:nvSpPr>
        <p:spPr bwMode="auto">
          <a:xfrm>
            <a:off x="0" y="9134475"/>
            <a:ext cx="3194050" cy="476250"/>
          </a:xfrm>
          <a:prstGeom prst="rect">
            <a:avLst/>
          </a:prstGeom>
          <a:noFill/>
          <a:ln w="12700">
            <a:noFill/>
            <a:miter lim="800000"/>
            <a:headEnd type="none" w="sm" len="sm"/>
            <a:tailEnd type="none" w="sm" len="sm"/>
          </a:ln>
          <a:effectLst/>
        </p:spPr>
        <p:txBody>
          <a:bodyPr vert="horz" wrap="square" lIns="95946" tIns="47972" rIns="95946" bIns="47972" numCol="1" anchor="b" anchorCtr="0" compatLnSpc="1"/>
          <a:lstStyle>
            <a:lvl1pPr defTabSz="959485" eaLnBrk="0" hangingPunct="0">
              <a:defRPr sz="1300" dirty="0">
                <a:latin typeface="Times New Roman" panose="02020603050405020304" pitchFamily="18" charset="0"/>
                <a:cs typeface="+mn-cs"/>
              </a:defRPr>
            </a:lvl1pPr>
          </a:lstStyle>
          <a:p>
            <a:pPr>
              <a:defRPr/>
            </a:pPr>
            <a:endParaRPr lang="en-US" dirty="0"/>
          </a:p>
        </p:txBody>
      </p:sp>
      <p:sp>
        <p:nvSpPr>
          <p:cNvPr id="148485" name="Rectangle 5"/>
          <p:cNvSpPr>
            <a:spLocks noGrp="1" noChangeArrowheads="1"/>
          </p:cNvSpPr>
          <p:nvPr>
            <p:ph type="sldNum" sz="quarter" idx="3"/>
          </p:nvPr>
        </p:nvSpPr>
        <p:spPr bwMode="auto">
          <a:xfrm>
            <a:off x="4152900" y="9134475"/>
            <a:ext cx="3194050" cy="476250"/>
          </a:xfrm>
          <a:prstGeom prst="rect">
            <a:avLst/>
          </a:prstGeom>
          <a:noFill/>
          <a:ln w="12700">
            <a:noFill/>
            <a:miter lim="800000"/>
            <a:headEnd type="none" w="sm" len="sm"/>
            <a:tailEnd type="none" w="sm" len="sm"/>
          </a:ln>
          <a:effectLst/>
        </p:spPr>
        <p:txBody>
          <a:bodyPr vert="horz" wrap="square" lIns="95946" tIns="47972" rIns="95946" bIns="47972" numCol="1" anchor="b" anchorCtr="0" compatLnSpc="1"/>
          <a:lstStyle>
            <a:lvl1pPr algn="r" defTabSz="959485" eaLnBrk="0" hangingPunct="0">
              <a:defRPr sz="1300">
                <a:latin typeface="Times New Roman" panose="02020603050405020304" pitchFamily="18" charset="0"/>
                <a:cs typeface="+mn-cs"/>
              </a:defRPr>
            </a:lvl1pPr>
          </a:lstStyle>
          <a:p>
            <a:pPr>
              <a:defRPr/>
            </a:pPr>
            <a:fld id="{743BDE56-9567-4147-A737-CEB5CA4038CA}" type="slidenum">
              <a:rPr lang="en-US"/>
              <a:t>‹#›</a:t>
            </a:fld>
            <a:endParaRPr lang="en-US" dirty="0"/>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sldNum="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770" name="Rectangle 2"/>
          <p:cNvSpPr>
            <a:spLocks noGrp="1" noChangeArrowheads="1"/>
          </p:cNvSpPr>
          <p:nvPr>
            <p:ph type="hdr" sz="quarter"/>
          </p:nvPr>
        </p:nvSpPr>
        <p:spPr bwMode="auto">
          <a:xfrm>
            <a:off x="0" y="0"/>
            <a:ext cx="3168650" cy="481013"/>
          </a:xfrm>
          <a:prstGeom prst="rect">
            <a:avLst/>
          </a:prstGeom>
          <a:noFill/>
          <a:ln w="12700">
            <a:noFill/>
            <a:miter lim="800000"/>
            <a:headEnd type="none" w="sm" len="sm"/>
            <a:tailEnd type="none" w="sm" len="sm"/>
          </a:ln>
          <a:effectLst/>
        </p:spPr>
        <p:txBody>
          <a:bodyPr vert="horz" wrap="square" lIns="96743" tIns="48371" rIns="96743" bIns="48371" numCol="1" anchor="t" anchorCtr="0" compatLnSpc="1"/>
          <a:lstStyle>
            <a:lvl1pPr defTabSz="967740" eaLnBrk="0" hangingPunct="0">
              <a:defRPr sz="1300" dirty="0">
                <a:latin typeface="Times New Roman" panose="02020603050405020304" pitchFamily="18" charset="0"/>
                <a:cs typeface="+mn-cs"/>
              </a:defRPr>
            </a:lvl1pPr>
          </a:lstStyle>
          <a:p>
            <a:pPr>
              <a:defRPr/>
            </a:pPr>
            <a:r>
              <a:rPr lang="en-US" dirty="0"/>
              <a:t>Your Data Scientist</a:t>
            </a:r>
          </a:p>
        </p:txBody>
      </p:sp>
      <p:sp>
        <p:nvSpPr>
          <p:cNvPr id="32771" name="Rectangle 3"/>
          <p:cNvSpPr>
            <a:spLocks noGrp="1" noChangeArrowheads="1"/>
          </p:cNvSpPr>
          <p:nvPr>
            <p:ph type="dt" idx="1"/>
          </p:nvPr>
        </p:nvSpPr>
        <p:spPr bwMode="auto">
          <a:xfrm>
            <a:off x="4146550" y="0"/>
            <a:ext cx="3168650" cy="481013"/>
          </a:xfrm>
          <a:prstGeom prst="rect">
            <a:avLst/>
          </a:prstGeom>
          <a:noFill/>
          <a:ln w="12700">
            <a:noFill/>
            <a:miter lim="800000"/>
            <a:headEnd type="none" w="sm" len="sm"/>
            <a:tailEnd type="none" w="sm" len="sm"/>
          </a:ln>
          <a:effectLst/>
        </p:spPr>
        <p:txBody>
          <a:bodyPr vert="horz" wrap="square" lIns="96743" tIns="48371" rIns="96743" bIns="48371" numCol="1" anchor="t" anchorCtr="0" compatLnSpc="1"/>
          <a:lstStyle>
            <a:lvl1pPr algn="r" defTabSz="967740" eaLnBrk="0" hangingPunct="0">
              <a:defRPr sz="1300" dirty="0">
                <a:latin typeface="Times New Roman" panose="02020603050405020304" pitchFamily="18" charset="0"/>
                <a:cs typeface="+mn-cs"/>
              </a:defRPr>
            </a:lvl1pPr>
          </a:lstStyle>
          <a:p>
            <a:pPr>
              <a:defRPr/>
            </a:pPr>
            <a:endParaRPr lang="en-US" dirty="0"/>
          </a:p>
        </p:txBody>
      </p:sp>
      <p:sp>
        <p:nvSpPr>
          <p:cNvPr id="18436" name="Rectangle 4"/>
          <p:cNvSpPr>
            <a:spLocks noGrp="1" noRot="1" noChangeAspect="1" noChangeArrowheads="1" noTextEdit="1"/>
          </p:cNvSpPr>
          <p:nvPr>
            <p:ph type="sldImg" idx="2"/>
          </p:nvPr>
        </p:nvSpPr>
        <p:spPr bwMode="auto">
          <a:xfrm>
            <a:off x="1263650" y="720725"/>
            <a:ext cx="4794250" cy="3597275"/>
          </a:xfrm>
          <a:prstGeom prst="rect">
            <a:avLst/>
          </a:prstGeom>
          <a:noFill/>
          <a:ln w="9525">
            <a:solidFill>
              <a:srgbClr val="000000"/>
            </a:solidFill>
            <a:miter lim="800000"/>
          </a:ln>
        </p:spPr>
      </p:sp>
      <p:sp>
        <p:nvSpPr>
          <p:cNvPr id="32773" name="Rectangle 5"/>
          <p:cNvSpPr>
            <a:spLocks noGrp="1" noChangeArrowheads="1"/>
          </p:cNvSpPr>
          <p:nvPr>
            <p:ph type="body" sz="quarter" idx="3"/>
          </p:nvPr>
        </p:nvSpPr>
        <p:spPr bwMode="auto">
          <a:xfrm>
            <a:off x="974725" y="4562475"/>
            <a:ext cx="5365750" cy="4318000"/>
          </a:xfrm>
          <a:prstGeom prst="rect">
            <a:avLst/>
          </a:prstGeom>
          <a:noFill/>
          <a:ln w="12700">
            <a:noFill/>
            <a:miter lim="800000"/>
            <a:headEnd type="none" w="sm" len="sm"/>
            <a:tailEnd type="none" w="sm" len="sm"/>
          </a:ln>
          <a:effectLst/>
        </p:spPr>
        <p:txBody>
          <a:bodyPr vert="horz" wrap="square" lIns="96743" tIns="48371" rIns="96743" bIns="48371" numCol="1" anchor="t" anchorCtr="0" compatLnSpc="1"/>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2774" name="Rectangle 6"/>
          <p:cNvSpPr>
            <a:spLocks noGrp="1" noChangeArrowheads="1"/>
          </p:cNvSpPr>
          <p:nvPr>
            <p:ph type="ftr" sz="quarter" idx="4"/>
          </p:nvPr>
        </p:nvSpPr>
        <p:spPr bwMode="auto">
          <a:xfrm>
            <a:off x="0" y="9120188"/>
            <a:ext cx="3168650" cy="481012"/>
          </a:xfrm>
          <a:prstGeom prst="rect">
            <a:avLst/>
          </a:prstGeom>
          <a:noFill/>
          <a:ln w="12700">
            <a:noFill/>
            <a:miter lim="800000"/>
            <a:headEnd type="none" w="sm" len="sm"/>
            <a:tailEnd type="none" w="sm" len="sm"/>
          </a:ln>
          <a:effectLst/>
        </p:spPr>
        <p:txBody>
          <a:bodyPr vert="horz" wrap="square" lIns="96743" tIns="48371" rIns="96743" bIns="48371" numCol="1" anchor="b" anchorCtr="0" compatLnSpc="1"/>
          <a:lstStyle>
            <a:lvl1pPr defTabSz="967740" eaLnBrk="0" hangingPunct="0">
              <a:defRPr sz="1300" dirty="0">
                <a:latin typeface="Times New Roman" panose="02020603050405020304" pitchFamily="18" charset="0"/>
                <a:cs typeface="+mn-cs"/>
              </a:defRPr>
            </a:lvl1pPr>
          </a:lstStyle>
          <a:p>
            <a:pPr>
              <a:defRPr/>
            </a:pPr>
            <a:endParaRPr lang="en-US" dirty="0"/>
          </a:p>
        </p:txBody>
      </p:sp>
      <p:sp>
        <p:nvSpPr>
          <p:cNvPr id="32775" name="Rectangle 7"/>
          <p:cNvSpPr>
            <a:spLocks noGrp="1" noChangeArrowheads="1"/>
          </p:cNvSpPr>
          <p:nvPr>
            <p:ph type="sldNum" sz="quarter" idx="5"/>
          </p:nvPr>
        </p:nvSpPr>
        <p:spPr bwMode="auto">
          <a:xfrm>
            <a:off x="4146550" y="9120188"/>
            <a:ext cx="3168650" cy="481012"/>
          </a:xfrm>
          <a:prstGeom prst="rect">
            <a:avLst/>
          </a:prstGeom>
          <a:noFill/>
          <a:ln w="12700">
            <a:noFill/>
            <a:miter lim="800000"/>
            <a:headEnd type="none" w="sm" len="sm"/>
            <a:tailEnd type="none" w="sm" len="sm"/>
          </a:ln>
          <a:effectLst/>
        </p:spPr>
        <p:txBody>
          <a:bodyPr vert="horz" wrap="square" lIns="96743" tIns="48371" rIns="96743" bIns="48371" numCol="1" anchor="b" anchorCtr="0" compatLnSpc="1"/>
          <a:lstStyle>
            <a:lvl1pPr algn="r" defTabSz="967740" eaLnBrk="0" hangingPunct="0">
              <a:defRPr sz="1300">
                <a:latin typeface="Times New Roman" panose="02020603050405020304" pitchFamily="18" charset="0"/>
                <a:cs typeface="+mn-cs"/>
              </a:defRPr>
            </a:lvl1pPr>
          </a:lstStyle>
          <a:p>
            <a:pPr>
              <a:defRPr/>
            </a:pPr>
            <a:fld id="{8B6D865E-5D7B-4A5B-A293-013B7173F48E}" type="slidenum">
              <a:rPr lang="en-US"/>
              <a:t>‹#›</a:t>
            </a:fld>
            <a:endParaRPr lang="en-US" dirty="0"/>
          </a:p>
        </p:txBody>
      </p:sp>
    </p:spTree>
  </p:cSld>
  <p:clrMap bg1="lt1" tx1="dk1" bg2="lt2" tx2="dk2" accent1="accent1" accent2="accent2" accent3="accent3" accent4="accent4" accent5="accent5" accent6="accent6" hlink="hlink" folHlink="folHlink"/>
  <p:hf sldNum="0" ftr="0" dt="0"/>
  <p:notesStyle>
    <a:lvl1pPr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Tree>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60"/>
          <p:cNvSpPr>
            <a:spLocks noGrp="1" noChangeArrowheads="1"/>
          </p:cNvSpPr>
          <p:nvPr>
            <p:ph type="ftr" sz="quarter" idx="10"/>
          </p:nvPr>
        </p:nvSpPr>
        <p:spPr/>
        <p:txBody>
          <a:bodyPr/>
          <a:lstStyle>
            <a:lvl1pPr>
              <a:defRPr/>
            </a:lvl1pPr>
          </a:lstStyle>
          <a:p>
            <a:pPr>
              <a:defRPr/>
            </a:pPr>
            <a:r>
              <a:rPr lang="en-US"/>
              <a:t>1</a:t>
            </a:r>
            <a:endParaRPr lang="en-US" dirty="0"/>
          </a:p>
        </p:txBody>
      </p:sp>
    </p:spTree>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943725" y="271463"/>
            <a:ext cx="1743075" cy="58880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712913" y="271463"/>
            <a:ext cx="5078412" cy="58880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60"/>
          <p:cNvSpPr>
            <a:spLocks noGrp="1" noChangeArrowheads="1"/>
          </p:cNvSpPr>
          <p:nvPr>
            <p:ph type="ftr" sz="quarter" idx="10"/>
          </p:nvPr>
        </p:nvSpPr>
        <p:spPr/>
        <p:txBody>
          <a:bodyPr/>
          <a:lstStyle>
            <a:lvl1pPr>
              <a:defRPr/>
            </a:lvl1pPr>
          </a:lstStyle>
          <a:p>
            <a:pPr>
              <a:defRPr/>
            </a:pPr>
            <a:r>
              <a:rPr lang="en-US"/>
              <a:t>1</a:t>
            </a:r>
            <a:endParaRPr lang="en-US" dirty="0"/>
          </a:p>
        </p:txBody>
      </p:sp>
    </p:spTree>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712913" y="271463"/>
            <a:ext cx="6915150" cy="469900"/>
          </a:xfrm>
        </p:spPr>
        <p:txBody>
          <a:bodyPr/>
          <a:lstStyle/>
          <a:p>
            <a:r>
              <a:rPr lang="en-US"/>
              <a:t>Click to edit Master title style</a:t>
            </a:r>
          </a:p>
        </p:txBody>
      </p:sp>
      <p:sp>
        <p:nvSpPr>
          <p:cNvPr id="3" name="Table Placeholder 2"/>
          <p:cNvSpPr>
            <a:spLocks noGrp="1"/>
          </p:cNvSpPr>
          <p:nvPr>
            <p:ph type="tbl" idx="1"/>
          </p:nvPr>
        </p:nvSpPr>
        <p:spPr>
          <a:xfrm>
            <a:off x="1712913" y="914400"/>
            <a:ext cx="6973887" cy="5245100"/>
          </a:xfrm>
        </p:spPr>
        <p:txBody>
          <a:bodyPr/>
          <a:lstStyle/>
          <a:p>
            <a:pPr lvl="0"/>
            <a:endParaRPr lang="en-US" noProof="0" dirty="0"/>
          </a:p>
        </p:txBody>
      </p:sp>
      <p:sp>
        <p:nvSpPr>
          <p:cNvPr id="4" name="Rectangle 60"/>
          <p:cNvSpPr>
            <a:spLocks noGrp="1" noChangeArrowheads="1"/>
          </p:cNvSpPr>
          <p:nvPr>
            <p:ph type="ftr" sz="quarter" idx="10"/>
          </p:nvPr>
        </p:nvSpPr>
        <p:spPr/>
        <p:txBody>
          <a:bodyPr/>
          <a:lstStyle>
            <a:lvl1pPr>
              <a:defRPr/>
            </a:lvl1pPr>
          </a:lstStyle>
          <a:p>
            <a:pPr>
              <a:defRPr/>
            </a:pPr>
            <a:r>
              <a:rPr lang="en-US"/>
              <a:t>1</a:t>
            </a:r>
            <a:endParaRPr lang="en-US" dirty="0"/>
          </a:p>
        </p:txBody>
      </p:sp>
    </p:spTree>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60"/>
          <p:cNvSpPr>
            <a:spLocks noGrp="1" noChangeArrowheads="1"/>
          </p:cNvSpPr>
          <p:nvPr>
            <p:ph type="ftr" sz="quarter" idx="10"/>
          </p:nvPr>
        </p:nvSpPr>
        <p:spPr>
          <a:xfrm>
            <a:off x="2306638" y="6395403"/>
            <a:ext cx="4078287" cy="301625"/>
          </a:xfrm>
        </p:spPr>
        <p:txBody>
          <a:bodyPr/>
          <a:lstStyle>
            <a:lvl1pPr algn="ctr">
              <a:defRPr/>
            </a:lvl1pPr>
          </a:lstStyle>
          <a:p>
            <a:pPr>
              <a:defRPr/>
            </a:pPr>
            <a:r>
              <a:rPr lang="en-US"/>
              <a:t>1</a:t>
            </a:r>
            <a:endParaRPr lang="en-US" dirty="0"/>
          </a:p>
        </p:txBody>
      </p:sp>
    </p:spTree>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60"/>
          <p:cNvSpPr>
            <a:spLocks noGrp="1" noChangeArrowheads="1"/>
          </p:cNvSpPr>
          <p:nvPr>
            <p:ph type="ftr" sz="quarter" idx="10"/>
          </p:nvPr>
        </p:nvSpPr>
        <p:spPr/>
        <p:txBody>
          <a:bodyPr/>
          <a:lstStyle>
            <a:lvl1pPr>
              <a:defRPr/>
            </a:lvl1pPr>
          </a:lstStyle>
          <a:p>
            <a:pPr>
              <a:defRPr/>
            </a:pPr>
            <a:r>
              <a:rPr lang="en-US"/>
              <a:t>1</a:t>
            </a:r>
            <a:endParaRPr lang="en-US" dirty="0"/>
          </a:p>
        </p:txBody>
      </p:sp>
    </p:spTree>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60"/>
          <p:cNvSpPr>
            <a:spLocks noGrp="1" noChangeArrowheads="1"/>
          </p:cNvSpPr>
          <p:nvPr>
            <p:ph type="ftr" sz="quarter" idx="10"/>
          </p:nvPr>
        </p:nvSpPr>
        <p:spPr/>
        <p:txBody>
          <a:bodyPr/>
          <a:lstStyle>
            <a:lvl1pPr>
              <a:defRPr/>
            </a:lvl1pPr>
          </a:lstStyle>
          <a:p>
            <a:pPr>
              <a:defRPr/>
            </a:pPr>
            <a:r>
              <a:rPr lang="en-US"/>
              <a:t>1</a:t>
            </a:r>
            <a:endParaRPr lang="en-US" dirty="0"/>
          </a:p>
        </p:txBody>
      </p:sp>
    </p:spTree>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712913" y="914400"/>
            <a:ext cx="3409950" cy="52451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275263" y="914400"/>
            <a:ext cx="3411537" cy="52451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60"/>
          <p:cNvSpPr>
            <a:spLocks noGrp="1" noChangeArrowheads="1"/>
          </p:cNvSpPr>
          <p:nvPr>
            <p:ph type="ftr" sz="quarter" idx="10"/>
          </p:nvPr>
        </p:nvSpPr>
        <p:spPr/>
        <p:txBody>
          <a:bodyPr/>
          <a:lstStyle>
            <a:lvl1pPr>
              <a:defRPr/>
            </a:lvl1pPr>
          </a:lstStyle>
          <a:p>
            <a:pPr>
              <a:defRPr/>
            </a:pPr>
            <a:r>
              <a:rPr lang="en-US"/>
              <a:t>1</a:t>
            </a:r>
            <a:endParaRPr lang="en-US" dirty="0"/>
          </a:p>
        </p:txBody>
      </p:sp>
    </p:spTree>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0"/>
          <p:cNvSpPr>
            <a:spLocks noGrp="1" noChangeArrowheads="1"/>
          </p:cNvSpPr>
          <p:nvPr>
            <p:ph type="ftr" sz="quarter" idx="10"/>
          </p:nvPr>
        </p:nvSpPr>
        <p:spPr/>
        <p:txBody>
          <a:bodyPr/>
          <a:lstStyle>
            <a:lvl1pPr>
              <a:defRPr/>
            </a:lvl1pPr>
          </a:lstStyle>
          <a:p>
            <a:pPr>
              <a:defRPr/>
            </a:pPr>
            <a:r>
              <a:rPr lang="en-US"/>
              <a:t>1</a:t>
            </a:r>
            <a:endParaRPr lang="en-US" dirty="0"/>
          </a:p>
        </p:txBody>
      </p:sp>
    </p:spTree>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60"/>
          <p:cNvSpPr>
            <a:spLocks noGrp="1" noChangeArrowheads="1"/>
          </p:cNvSpPr>
          <p:nvPr>
            <p:ph type="ftr" sz="quarter" idx="10"/>
          </p:nvPr>
        </p:nvSpPr>
        <p:spPr/>
        <p:txBody>
          <a:bodyPr/>
          <a:lstStyle>
            <a:lvl1pPr>
              <a:defRPr/>
            </a:lvl1pPr>
          </a:lstStyle>
          <a:p>
            <a:pPr>
              <a:defRPr/>
            </a:pPr>
            <a:r>
              <a:rPr lang="en-US"/>
              <a:t>1</a:t>
            </a:r>
            <a:endParaRPr lang="en-US" dirty="0"/>
          </a:p>
        </p:txBody>
      </p:sp>
    </p:spTree>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YDS - AJIT">
    <p:spTree>
      <p:nvGrpSpPr>
        <p:cNvPr id="1" name=""/>
        <p:cNvGrpSpPr/>
        <p:nvPr/>
      </p:nvGrpSpPr>
      <p:grpSpPr>
        <a:xfrm>
          <a:off x="0" y="0"/>
          <a:ext cx="0" cy="0"/>
          <a:chOff x="0" y="0"/>
          <a:chExt cx="0" cy="0"/>
        </a:xfrm>
      </p:grpSpPr>
      <p:pic>
        <p:nvPicPr>
          <p:cNvPr id="2" name="Picture 1" descr="Countdown Logo final"/>
          <p:cNvPicPr>
            <a:picLocks noChangeAspect="1"/>
          </p:cNvPicPr>
          <p:nvPr userDrawn="1"/>
        </p:nvPicPr>
        <p:blipFill>
          <a:blip r:embed="rId2"/>
          <a:stretch>
            <a:fillRect/>
          </a:stretch>
        </p:blipFill>
        <p:spPr>
          <a:xfrm>
            <a:off x="7548245" y="106045"/>
            <a:ext cx="1416685" cy="1217295"/>
          </a:xfrm>
          <a:prstGeom prst="rect">
            <a:avLst/>
          </a:prstGeom>
        </p:spPr>
      </p:pic>
      <p:cxnSp>
        <p:nvCxnSpPr>
          <p:cNvPr id="3" name="Straight Connector 2"/>
          <p:cNvCxnSpPr/>
          <p:nvPr/>
        </p:nvCxnSpPr>
        <p:spPr>
          <a:xfrm flipV="1">
            <a:off x="479425" y="6254115"/>
            <a:ext cx="8390255" cy="13970"/>
          </a:xfrm>
          <a:prstGeom prst="line">
            <a:avLst/>
          </a:prstGeom>
          <a:ln w="38100">
            <a:solidFill>
              <a:srgbClr val="0000FF"/>
            </a:solidFill>
          </a:ln>
        </p:spPr>
        <p:style>
          <a:lnRef idx="3">
            <a:schemeClr val="accent1"/>
          </a:lnRef>
          <a:fillRef idx="0">
            <a:schemeClr val="accent1"/>
          </a:fillRef>
          <a:effectRef idx="2">
            <a:schemeClr val="accent1"/>
          </a:effectRef>
          <a:fontRef idx="minor">
            <a:schemeClr val="tx1"/>
          </a:fontRef>
        </p:style>
      </p:cxnSp>
    </p:spTree>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60"/>
          <p:cNvSpPr>
            <a:spLocks noGrp="1" noChangeArrowheads="1"/>
          </p:cNvSpPr>
          <p:nvPr>
            <p:ph type="ftr" sz="quarter" idx="10"/>
          </p:nvPr>
        </p:nvSpPr>
        <p:spPr/>
        <p:txBody>
          <a:bodyPr/>
          <a:lstStyle>
            <a:lvl1pPr>
              <a:defRPr/>
            </a:lvl1pPr>
          </a:lstStyle>
          <a:p>
            <a:pPr>
              <a:defRPr/>
            </a:pPr>
            <a:r>
              <a:rPr lang="en-US"/>
              <a:t>1</a:t>
            </a:r>
            <a:endParaRPr lang="en-US" dirty="0"/>
          </a:p>
        </p:txBody>
      </p:sp>
    </p:spTree>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60"/>
          <p:cNvSpPr>
            <a:spLocks noGrp="1" noChangeArrowheads="1"/>
          </p:cNvSpPr>
          <p:nvPr>
            <p:ph type="ftr" sz="quarter" idx="10"/>
          </p:nvPr>
        </p:nvSpPr>
        <p:spPr/>
        <p:txBody>
          <a:bodyPr/>
          <a:lstStyle>
            <a:lvl1pPr>
              <a:defRPr/>
            </a:lvl1pPr>
          </a:lstStyle>
          <a:p>
            <a:pPr>
              <a:defRPr/>
            </a:pPr>
            <a:r>
              <a:rPr lang="en-US"/>
              <a:t>1</a:t>
            </a:r>
            <a:endParaRPr lang="en-US" dirty="0"/>
          </a:p>
        </p:txBody>
      </p:sp>
    </p:spTree>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1154113" y="271463"/>
            <a:ext cx="6915150" cy="469900"/>
          </a:xfrm>
          <a:prstGeom prst="rect">
            <a:avLst/>
          </a:prstGeom>
          <a:solidFill>
            <a:schemeClr val="tx1"/>
          </a:solidFill>
          <a:ln w="9525">
            <a:noFill/>
            <a:miter lim="800000"/>
          </a:ln>
        </p:spPr>
        <p:txBody>
          <a:bodyPr vert="horz" wrap="square" lIns="91440" tIns="45720" rIns="91440" bIns="45720" numCol="1" anchor="ctr" anchorCtr="0" compatLnSpc="1"/>
          <a:lstStyle/>
          <a:p>
            <a:pPr lvl="0"/>
            <a:r>
              <a:rPr lang="en-GB"/>
              <a:t>Young Data Scientist</a:t>
            </a:r>
          </a:p>
        </p:txBody>
      </p:sp>
      <p:sp>
        <p:nvSpPr>
          <p:cNvPr id="1027" name="Rectangle 3"/>
          <p:cNvSpPr>
            <a:spLocks noGrp="1" noChangeArrowheads="1"/>
          </p:cNvSpPr>
          <p:nvPr>
            <p:ph type="body" idx="1"/>
          </p:nvPr>
        </p:nvSpPr>
        <p:spPr bwMode="auto">
          <a:xfrm>
            <a:off x="1188403" y="882015"/>
            <a:ext cx="6973887" cy="5245100"/>
          </a:xfrm>
          <a:prstGeom prst="rect">
            <a:avLst/>
          </a:prstGeom>
          <a:noFill/>
          <a:ln w="9525">
            <a:noFill/>
            <a:miter lim="800000"/>
          </a:ln>
        </p:spPr>
        <p:txBody>
          <a:bodyPr vert="horz" wrap="square" lIns="91440" tIns="45720" rIns="91440" bIns="45720" numCol="1" anchor="t" anchorCtr="0" compatLnSpc="1"/>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156" name="Rectangle 60"/>
          <p:cNvSpPr>
            <a:spLocks noGrp="1" noChangeArrowheads="1"/>
          </p:cNvSpPr>
          <p:nvPr>
            <p:ph type="ftr" sz="quarter" idx="3"/>
          </p:nvPr>
        </p:nvSpPr>
        <p:spPr bwMode="auto">
          <a:xfrm>
            <a:off x="2306638" y="6408738"/>
            <a:ext cx="4078287" cy="301625"/>
          </a:xfrm>
          <a:prstGeom prst="rect">
            <a:avLst/>
          </a:prstGeom>
          <a:noFill/>
          <a:ln w="9525">
            <a:noFill/>
            <a:miter lim="800000"/>
          </a:ln>
          <a:effectLst/>
        </p:spPr>
        <p:txBody>
          <a:bodyPr vert="horz" wrap="square" lIns="91436" tIns="45718" rIns="91436" bIns="45718" numCol="1" anchor="t" anchorCtr="0" compatLnSpc="1"/>
          <a:lstStyle>
            <a:lvl1pPr algn="ctr" eaLnBrk="0" hangingPunct="0">
              <a:defRPr sz="1000" b="1">
                <a:latin typeface="Arial" panose="020B0604020202020204" pitchFamily="34" charset="0"/>
                <a:cs typeface="+mn-cs"/>
              </a:defRPr>
            </a:lvl1pPr>
          </a:lstStyle>
          <a:p>
            <a:pPr>
              <a:defRPr/>
            </a:pPr>
            <a:r>
              <a:rPr lang="en-US"/>
              <a:t>1</a:t>
            </a:r>
            <a:endParaRPr lang="en-US" dirty="0"/>
          </a:p>
        </p:txBody>
      </p:sp>
      <p:sp>
        <p:nvSpPr>
          <p:cNvPr id="4157" name="Line 61"/>
          <p:cNvSpPr>
            <a:spLocks noChangeShapeType="1"/>
          </p:cNvSpPr>
          <p:nvPr/>
        </p:nvSpPr>
        <p:spPr bwMode="auto">
          <a:xfrm>
            <a:off x="309563" y="728663"/>
            <a:ext cx="8377237" cy="0"/>
          </a:xfrm>
          <a:prstGeom prst="line">
            <a:avLst/>
          </a:prstGeom>
          <a:noFill/>
          <a:ln w="28575">
            <a:solidFill>
              <a:srgbClr val="0000FF"/>
            </a:solidFill>
            <a:round/>
          </a:ln>
          <a:effectLst/>
        </p:spPr>
        <p:txBody>
          <a:bodyPr wrap="none" anchor="ctr"/>
          <a:lstStyle/>
          <a:p>
            <a:pPr eaLnBrk="0" hangingPunct="0">
              <a:defRPr/>
            </a:pPr>
            <a:endParaRPr lang="en-US" dirty="0">
              <a:cs typeface="+mn-cs"/>
            </a:endParaRPr>
          </a:p>
        </p:txBody>
      </p:sp>
      <p:sp>
        <p:nvSpPr>
          <p:cNvPr id="4167" name="Rectangle 71"/>
          <p:cNvSpPr>
            <a:spLocks noChangeArrowheads="1"/>
          </p:cNvSpPr>
          <p:nvPr userDrawn="1"/>
        </p:nvSpPr>
        <p:spPr bwMode="auto">
          <a:xfrm>
            <a:off x="4114800" y="3214688"/>
            <a:ext cx="9144000" cy="0"/>
          </a:xfrm>
          <a:prstGeom prst="rect">
            <a:avLst/>
          </a:prstGeom>
          <a:noFill/>
          <a:ln w="12700">
            <a:noFill/>
            <a:miter lim="800000"/>
            <a:headEnd type="none" w="sm" len="sm"/>
            <a:tailEnd type="none" w="sm" len="sm"/>
          </a:ln>
          <a:effectLst/>
        </p:spPr>
        <p:txBody>
          <a:bodyPr>
            <a:spAutoFit/>
          </a:bodyPr>
          <a:lstStyle/>
          <a:p>
            <a:pPr eaLnBrk="0" hangingPunct="0">
              <a:defRPr/>
            </a:pPr>
            <a:endParaRPr lang="en-US" dirty="0">
              <a:cs typeface="+mn-cs"/>
            </a:endParaRPr>
          </a:p>
        </p:txBody>
      </p:sp>
      <p:sp>
        <p:nvSpPr>
          <p:cNvPr id="4168" name="Text Box 72"/>
          <p:cNvSpPr txBox="1">
            <a:spLocks noChangeArrowheads="1"/>
          </p:cNvSpPr>
          <p:nvPr userDrawn="1"/>
        </p:nvSpPr>
        <p:spPr bwMode="auto">
          <a:xfrm>
            <a:off x="201613" y="6253163"/>
            <a:ext cx="1109662" cy="260350"/>
          </a:xfrm>
          <a:prstGeom prst="rect">
            <a:avLst/>
          </a:prstGeom>
          <a:noFill/>
          <a:ln w="12700">
            <a:noFill/>
            <a:miter lim="800000"/>
            <a:headEnd type="none" w="sm" len="sm"/>
            <a:tailEnd type="none" w="sm" len="sm"/>
          </a:ln>
          <a:effectLst/>
        </p:spPr>
        <p:txBody>
          <a:bodyPr>
            <a:spAutoFit/>
          </a:bodyPr>
          <a:lstStyle/>
          <a:p>
            <a:pPr eaLnBrk="0" hangingPunct="0">
              <a:defRPr/>
            </a:pPr>
            <a:endParaRPr lang="en-GB" sz="1100" dirty="0">
              <a:cs typeface="+mn-cs"/>
            </a:endParaRPr>
          </a:p>
        </p:txBody>
      </p:sp>
      <p:sp>
        <p:nvSpPr>
          <p:cNvPr id="4176" name="Text Box 80"/>
          <p:cNvSpPr txBox="1">
            <a:spLocks noChangeArrowheads="1"/>
          </p:cNvSpPr>
          <p:nvPr userDrawn="1"/>
        </p:nvSpPr>
        <p:spPr bwMode="auto">
          <a:xfrm>
            <a:off x="5205413" y="6248400"/>
            <a:ext cx="2274887" cy="457200"/>
          </a:xfrm>
          <a:prstGeom prst="rect">
            <a:avLst/>
          </a:prstGeom>
          <a:noFill/>
          <a:ln w="12700">
            <a:noFill/>
            <a:miter lim="800000"/>
            <a:headEnd type="none" w="sm" len="sm"/>
            <a:tailEnd type="none" w="sm" len="sm"/>
          </a:ln>
          <a:effectLst/>
        </p:spPr>
        <p:txBody>
          <a:bodyPr>
            <a:spAutoFit/>
          </a:bodyPr>
          <a:lstStyle/>
          <a:p>
            <a:pPr eaLnBrk="0" hangingPunct="0">
              <a:defRPr/>
            </a:pPr>
            <a:endParaRPr lang="en-GB" dirty="0">
              <a:cs typeface="+mn-cs"/>
            </a:endParaRPr>
          </a:p>
        </p:txBody>
      </p:sp>
      <p:sp>
        <p:nvSpPr>
          <p:cNvPr id="4180" name="Line 84"/>
          <p:cNvSpPr>
            <a:spLocks noChangeShapeType="1"/>
          </p:cNvSpPr>
          <p:nvPr userDrawn="1"/>
        </p:nvSpPr>
        <p:spPr bwMode="auto">
          <a:xfrm>
            <a:off x="461963" y="6267450"/>
            <a:ext cx="8377237" cy="0"/>
          </a:xfrm>
          <a:prstGeom prst="line">
            <a:avLst/>
          </a:prstGeom>
          <a:noFill/>
          <a:ln w="9525">
            <a:solidFill>
              <a:schemeClr val="tx1"/>
            </a:solidFill>
            <a:round/>
          </a:ln>
          <a:effectLst/>
        </p:spPr>
        <p:txBody>
          <a:bodyPr wrap="none" anchor="ctr"/>
          <a:lstStyle/>
          <a:p>
            <a:pPr eaLnBrk="0" hangingPunct="0">
              <a:defRPr/>
            </a:pPr>
            <a:endParaRPr lang="en-US" dirty="0">
              <a:cs typeface="+mn-cs"/>
            </a:endParaRPr>
          </a:p>
        </p:txBody>
      </p:sp>
      <p:sp>
        <p:nvSpPr>
          <p:cNvPr id="4182" name="Rectangle 86"/>
          <p:cNvSpPr>
            <a:spLocks noChangeArrowheads="1"/>
          </p:cNvSpPr>
          <p:nvPr userDrawn="1"/>
        </p:nvSpPr>
        <p:spPr bwMode="auto">
          <a:xfrm>
            <a:off x="3771900" y="3200400"/>
            <a:ext cx="9144000" cy="0"/>
          </a:xfrm>
          <a:prstGeom prst="rect">
            <a:avLst/>
          </a:prstGeom>
          <a:noFill/>
          <a:ln w="12700">
            <a:noFill/>
            <a:miter lim="800000"/>
            <a:headEnd type="none" w="sm" len="sm"/>
            <a:tailEnd type="none" w="sm" len="sm"/>
          </a:ln>
          <a:effectLst/>
        </p:spPr>
        <p:txBody>
          <a:bodyPr>
            <a:spAutoFit/>
          </a:bodyPr>
          <a:lstStyle/>
          <a:p>
            <a:pPr eaLnBrk="0" hangingPunct="0">
              <a:defRPr/>
            </a:pPr>
            <a:endParaRPr lang="en-US" dirty="0">
              <a:cs typeface="+mn-cs"/>
            </a:endParaRPr>
          </a:p>
        </p:txBody>
      </p:sp>
      <p:sp>
        <p:nvSpPr>
          <p:cNvPr id="4183" name="Text Box 87"/>
          <p:cNvSpPr txBox="1">
            <a:spLocks noChangeArrowheads="1"/>
          </p:cNvSpPr>
          <p:nvPr userDrawn="1"/>
        </p:nvSpPr>
        <p:spPr bwMode="auto">
          <a:xfrm>
            <a:off x="1843088" y="6415088"/>
            <a:ext cx="2932112" cy="214312"/>
          </a:xfrm>
          <a:prstGeom prst="rect">
            <a:avLst/>
          </a:prstGeom>
          <a:noFill/>
          <a:ln w="12700">
            <a:noFill/>
            <a:miter lim="800000"/>
            <a:headEnd type="none" w="sm" len="sm"/>
            <a:tailEnd type="none" w="sm" len="sm"/>
          </a:ln>
          <a:effectLst/>
        </p:spPr>
        <p:txBody>
          <a:bodyPr>
            <a:spAutoFit/>
          </a:bodyPr>
          <a:lstStyle/>
          <a:p>
            <a:pPr eaLnBrk="0" hangingPunct="0">
              <a:spcBef>
                <a:spcPct val="50000"/>
              </a:spcBef>
              <a:defRPr/>
            </a:pPr>
            <a:endParaRPr lang="en-GB" sz="800" dirty="0">
              <a:cs typeface="+mn-cs"/>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sldNum="0" hdr="0" ftr="0" dt="0"/>
  <p:txStyles>
    <p:titleStyle>
      <a:lvl1pPr algn="r" rtl="0" eaLnBrk="0" fontAlgn="base" hangingPunct="0">
        <a:lnSpc>
          <a:spcPct val="80000"/>
        </a:lnSpc>
        <a:spcBef>
          <a:spcPct val="0"/>
        </a:spcBef>
        <a:spcAft>
          <a:spcPct val="0"/>
        </a:spcAft>
        <a:defRPr b="1">
          <a:solidFill>
            <a:schemeClr val="bg1"/>
          </a:solidFill>
          <a:latin typeface="Bahnschrift Light" panose="020B0502040204020203" charset="0"/>
          <a:ea typeface="+mj-ea"/>
          <a:cs typeface="Bahnschrift Light" panose="020B0502040204020203" charset="0"/>
        </a:defRPr>
      </a:lvl1pPr>
      <a:lvl2pPr algn="l" rtl="0" eaLnBrk="0" fontAlgn="base" hangingPunct="0">
        <a:lnSpc>
          <a:spcPct val="80000"/>
        </a:lnSpc>
        <a:spcBef>
          <a:spcPct val="0"/>
        </a:spcBef>
        <a:spcAft>
          <a:spcPct val="0"/>
        </a:spcAft>
        <a:defRPr b="1">
          <a:solidFill>
            <a:srgbClr val="7379A4"/>
          </a:solidFill>
          <a:latin typeface="Verdana" panose="020B0604030504040204" pitchFamily="34" charset="0"/>
        </a:defRPr>
      </a:lvl2pPr>
      <a:lvl3pPr algn="l" rtl="0" eaLnBrk="0" fontAlgn="base" hangingPunct="0">
        <a:lnSpc>
          <a:spcPct val="80000"/>
        </a:lnSpc>
        <a:spcBef>
          <a:spcPct val="0"/>
        </a:spcBef>
        <a:spcAft>
          <a:spcPct val="0"/>
        </a:spcAft>
        <a:defRPr b="1">
          <a:solidFill>
            <a:srgbClr val="7379A4"/>
          </a:solidFill>
          <a:latin typeface="Verdana" panose="020B0604030504040204" pitchFamily="34" charset="0"/>
        </a:defRPr>
      </a:lvl3pPr>
      <a:lvl4pPr algn="l" rtl="0" eaLnBrk="0" fontAlgn="base" hangingPunct="0">
        <a:lnSpc>
          <a:spcPct val="80000"/>
        </a:lnSpc>
        <a:spcBef>
          <a:spcPct val="0"/>
        </a:spcBef>
        <a:spcAft>
          <a:spcPct val="0"/>
        </a:spcAft>
        <a:defRPr b="1">
          <a:solidFill>
            <a:srgbClr val="7379A4"/>
          </a:solidFill>
          <a:latin typeface="Verdana" panose="020B0604030504040204" pitchFamily="34" charset="0"/>
        </a:defRPr>
      </a:lvl4pPr>
      <a:lvl5pPr algn="l" rtl="0" eaLnBrk="0" fontAlgn="base" hangingPunct="0">
        <a:lnSpc>
          <a:spcPct val="80000"/>
        </a:lnSpc>
        <a:spcBef>
          <a:spcPct val="0"/>
        </a:spcBef>
        <a:spcAft>
          <a:spcPct val="0"/>
        </a:spcAft>
        <a:defRPr b="1">
          <a:solidFill>
            <a:srgbClr val="7379A4"/>
          </a:solidFill>
          <a:latin typeface="Verdana" panose="020B0604030504040204" pitchFamily="34" charset="0"/>
        </a:defRPr>
      </a:lvl5pPr>
      <a:lvl6pPr marL="457200" algn="l" rtl="0" eaLnBrk="0" fontAlgn="base" hangingPunct="0">
        <a:lnSpc>
          <a:spcPct val="80000"/>
        </a:lnSpc>
        <a:spcBef>
          <a:spcPct val="0"/>
        </a:spcBef>
        <a:spcAft>
          <a:spcPct val="0"/>
        </a:spcAft>
        <a:defRPr b="1">
          <a:solidFill>
            <a:srgbClr val="7379A4"/>
          </a:solidFill>
          <a:latin typeface="Verdana" panose="020B0604030504040204" pitchFamily="34" charset="0"/>
        </a:defRPr>
      </a:lvl6pPr>
      <a:lvl7pPr marL="914400" algn="l" rtl="0" eaLnBrk="0" fontAlgn="base" hangingPunct="0">
        <a:lnSpc>
          <a:spcPct val="80000"/>
        </a:lnSpc>
        <a:spcBef>
          <a:spcPct val="0"/>
        </a:spcBef>
        <a:spcAft>
          <a:spcPct val="0"/>
        </a:spcAft>
        <a:defRPr b="1">
          <a:solidFill>
            <a:srgbClr val="7379A4"/>
          </a:solidFill>
          <a:latin typeface="Verdana" panose="020B0604030504040204" pitchFamily="34" charset="0"/>
        </a:defRPr>
      </a:lvl7pPr>
      <a:lvl8pPr marL="1371600" algn="l" rtl="0" eaLnBrk="0" fontAlgn="base" hangingPunct="0">
        <a:lnSpc>
          <a:spcPct val="80000"/>
        </a:lnSpc>
        <a:spcBef>
          <a:spcPct val="0"/>
        </a:spcBef>
        <a:spcAft>
          <a:spcPct val="0"/>
        </a:spcAft>
        <a:defRPr b="1">
          <a:solidFill>
            <a:srgbClr val="7379A4"/>
          </a:solidFill>
          <a:latin typeface="Verdana" panose="020B0604030504040204" pitchFamily="34" charset="0"/>
        </a:defRPr>
      </a:lvl8pPr>
      <a:lvl9pPr marL="1828800" algn="l" rtl="0" eaLnBrk="0" fontAlgn="base" hangingPunct="0">
        <a:lnSpc>
          <a:spcPct val="80000"/>
        </a:lnSpc>
        <a:spcBef>
          <a:spcPct val="0"/>
        </a:spcBef>
        <a:spcAft>
          <a:spcPct val="0"/>
        </a:spcAft>
        <a:defRPr b="1">
          <a:solidFill>
            <a:srgbClr val="7379A4"/>
          </a:solidFill>
          <a:latin typeface="Verdana" panose="020B0604030504040204" pitchFamily="34" charset="0"/>
        </a:defRPr>
      </a:lvl9pPr>
    </p:titleStyle>
    <p:bodyStyle>
      <a:lvl1pPr marL="342900" indent="-342900" algn="l" rtl="0" eaLnBrk="0" fontAlgn="base" hangingPunct="0">
        <a:spcBef>
          <a:spcPct val="20000"/>
        </a:spcBef>
        <a:spcAft>
          <a:spcPct val="30000"/>
        </a:spcAft>
        <a:buClr>
          <a:schemeClr val="accent2"/>
        </a:buClr>
        <a:buSzPct val="75000"/>
        <a:buFont typeface="Wingdings" panose="05000000000000000000" pitchFamily="2" charset="2"/>
        <a:defRPr sz="1100">
          <a:solidFill>
            <a:srgbClr val="000000"/>
          </a:solidFill>
          <a:latin typeface="+mn-lt"/>
          <a:ea typeface="+mn-ea"/>
          <a:cs typeface="+mn-cs"/>
        </a:defRPr>
      </a:lvl1pPr>
      <a:lvl2pPr marL="560705" indent="-224155" algn="l" rtl="0" eaLnBrk="0" fontAlgn="base" hangingPunct="0">
        <a:spcBef>
          <a:spcPct val="20000"/>
        </a:spcBef>
        <a:spcAft>
          <a:spcPct val="30000"/>
        </a:spcAft>
        <a:buClr>
          <a:srgbClr val="7379A4"/>
        </a:buClr>
        <a:buSzPct val="75000"/>
        <a:buFont typeface="Monotype Sorts"/>
        <a:buChar char="l"/>
        <a:defRPr sz="1100">
          <a:solidFill>
            <a:schemeClr val="tx1"/>
          </a:solidFill>
          <a:latin typeface="+mn-lt"/>
        </a:defRPr>
      </a:lvl2pPr>
      <a:lvl3pPr marL="909955" indent="-234950" algn="l" rtl="0" eaLnBrk="0" fontAlgn="base" hangingPunct="0">
        <a:spcBef>
          <a:spcPct val="20000"/>
        </a:spcBef>
        <a:spcAft>
          <a:spcPct val="30000"/>
        </a:spcAft>
        <a:buClr>
          <a:srgbClr val="8C7DA7"/>
        </a:buClr>
        <a:buFont typeface="Monotype Sorts"/>
        <a:buChar char="ä"/>
        <a:defRPr sz="1100">
          <a:solidFill>
            <a:schemeClr val="tx1"/>
          </a:solidFill>
          <a:latin typeface="+mn-lt"/>
        </a:defRPr>
      </a:lvl3pPr>
      <a:lvl4pPr marL="1259205" indent="-234950" algn="l" rtl="0" eaLnBrk="0" fontAlgn="base" hangingPunct="0">
        <a:spcBef>
          <a:spcPct val="20000"/>
        </a:spcBef>
        <a:spcAft>
          <a:spcPct val="30000"/>
        </a:spcAft>
        <a:buClr>
          <a:srgbClr val="7E9CC0"/>
        </a:buClr>
        <a:buSzPct val="65000"/>
        <a:buFont typeface="Monotype Sorts"/>
        <a:buChar char="n"/>
        <a:defRPr sz="1100">
          <a:solidFill>
            <a:schemeClr val="tx1"/>
          </a:solidFill>
          <a:latin typeface="+mn-lt"/>
        </a:defRPr>
      </a:lvl4pPr>
      <a:lvl5pPr marL="1595755" indent="-222250" algn="l" rtl="0" eaLnBrk="0" fontAlgn="base" hangingPunct="0">
        <a:spcBef>
          <a:spcPct val="20000"/>
        </a:spcBef>
        <a:spcAft>
          <a:spcPct val="30000"/>
        </a:spcAft>
        <a:buClr>
          <a:srgbClr val="90AFB7"/>
        </a:buClr>
        <a:buSzPct val="75000"/>
        <a:buFont typeface="Monotype Sorts"/>
        <a:buChar char="u"/>
        <a:defRPr sz="1100">
          <a:solidFill>
            <a:schemeClr val="tx1"/>
          </a:solidFill>
          <a:latin typeface="+mn-lt"/>
        </a:defRPr>
      </a:lvl5pPr>
      <a:lvl6pPr marL="2052955" indent="-222250" algn="l" rtl="0" eaLnBrk="0" fontAlgn="base" hangingPunct="0">
        <a:spcBef>
          <a:spcPct val="20000"/>
        </a:spcBef>
        <a:spcAft>
          <a:spcPct val="30000"/>
        </a:spcAft>
        <a:buClr>
          <a:srgbClr val="90AFB7"/>
        </a:buClr>
        <a:buSzPct val="75000"/>
        <a:buFont typeface="Monotype Sorts" pitchFamily="2" charset="2"/>
        <a:buChar char="u"/>
        <a:defRPr sz="1100">
          <a:solidFill>
            <a:schemeClr val="tx1"/>
          </a:solidFill>
          <a:latin typeface="+mn-lt"/>
        </a:defRPr>
      </a:lvl6pPr>
      <a:lvl7pPr marL="2510155" indent="-222250" algn="l" rtl="0" eaLnBrk="0" fontAlgn="base" hangingPunct="0">
        <a:spcBef>
          <a:spcPct val="20000"/>
        </a:spcBef>
        <a:spcAft>
          <a:spcPct val="30000"/>
        </a:spcAft>
        <a:buClr>
          <a:srgbClr val="90AFB7"/>
        </a:buClr>
        <a:buSzPct val="75000"/>
        <a:buFont typeface="Monotype Sorts" pitchFamily="2" charset="2"/>
        <a:buChar char="u"/>
        <a:defRPr sz="1100">
          <a:solidFill>
            <a:schemeClr val="tx1"/>
          </a:solidFill>
          <a:latin typeface="+mn-lt"/>
        </a:defRPr>
      </a:lvl7pPr>
      <a:lvl8pPr marL="2967355" indent="-222250" algn="l" rtl="0" eaLnBrk="0" fontAlgn="base" hangingPunct="0">
        <a:spcBef>
          <a:spcPct val="20000"/>
        </a:spcBef>
        <a:spcAft>
          <a:spcPct val="30000"/>
        </a:spcAft>
        <a:buClr>
          <a:srgbClr val="90AFB7"/>
        </a:buClr>
        <a:buSzPct val="75000"/>
        <a:buFont typeface="Monotype Sorts" pitchFamily="2" charset="2"/>
        <a:buChar char="u"/>
        <a:defRPr sz="1100">
          <a:solidFill>
            <a:schemeClr val="tx1"/>
          </a:solidFill>
          <a:latin typeface="+mn-lt"/>
        </a:defRPr>
      </a:lvl8pPr>
      <a:lvl9pPr marL="3424555" indent="-222250" algn="l" rtl="0" eaLnBrk="0" fontAlgn="base" hangingPunct="0">
        <a:spcBef>
          <a:spcPct val="20000"/>
        </a:spcBef>
        <a:spcAft>
          <a:spcPct val="30000"/>
        </a:spcAft>
        <a:buClr>
          <a:srgbClr val="90AFB7"/>
        </a:buClr>
        <a:buSzPct val="75000"/>
        <a:buFont typeface="Monotype Sorts" pitchFamily="2" charset="2"/>
        <a:buChar char="u"/>
        <a:defRPr sz="11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www.ovh.com/blog/what-does-training-neural-networks-mean/" TargetMode="Externa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about:blank" TargetMode="Externa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hyperlink" Target="about:blank" TargetMode="Externa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hyperlink" Target="https://www.ovh.com/blog/what-does-training-neural-networks-mean/" TargetMode="Externa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hyperlink" Target="https://www.ovh.com/blog/what-does-training-neural-networks-mean/" TargetMode="Externa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about:blank" TargetMode="Externa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hyperlink" Target="about:blank" TargetMode="Externa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about:blank" TargetMode="Externa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about:blank" TargetMode="Externa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hyperlink" Target="https://medium.com/@abhigoku10/activation-functions-and-its-types-in-artifical-neural-network-14511f3080a8" TargetMode="External"/><Relationship Id="rId2" Type="http://schemas.openxmlformats.org/officeDocument/2006/relationships/hyperlink" Target="https://towardsdatascience.com/an-introduction-to-convolutional-neural-networks-eb0b60b58fd7" TargetMode="Externa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hyperlink" Target="about:blank" TargetMode="Externa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s://towardsdatascience.com/complete-guide-of-activation-functions-34076e95d044" TargetMode="Externa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hyperlink" Target="https://towardsdatascience.com/an-introduction-to-convolutional-neural-networks-eb0b60b58fd7" TargetMode="Externa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hyperlink" Target="about:blank" TargetMode="External"/><Relationship Id="rId2" Type="http://schemas.openxmlformats.org/officeDocument/2006/relationships/hyperlink" Target="https://towardsdatascience.com/an-introduction-to-convolutional-neural-networks-eb0b60b58fd7" TargetMode="External"/><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hyperlink" Target="about:blank" TargetMode="Externa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https://towardsdatascience.com/an-introduction-to-convolutional-neural-networks-eb0b60b58fd7" TargetMode="Externa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hyperlink" Target="about:blank" TargetMode="Externa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hyperlink" Target="about:blank" TargetMode="Externa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hyperlink" Target="about:blank" TargetMode="Externa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about:blank" TargetMode="Externa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hyperlink" Target="about:blank" TargetMode="Externa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about:blank" TargetMode="Externa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hyperlink" Target="about:blank" TargetMode="Externa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39.GIF"/><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hyperlink" Target="about:blank" TargetMode="Externa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www.researchgate.net/figure/a-The-building-block-of-deep-neural-networks-artificial-neuron-or-node-Each-input-x_fig1_312205163" TargetMode="Externa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hyperlink" Target="https://www.researchgate.net/publication/233051552_Application_of_artificial_neural_network_to_identify_non-random_variation_patterns_on_the_run_chart_in_automotive_assembly_process/figures?lo=1" TargetMode="Externa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s://pathmind.com/wiki/neural-network" TargetMode="Externa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s://plato.stanford.edu/entries/artificial-intelligence/neural-nets.html" TargetMode="External"/><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hyperlink" Target="about:blank" TargetMode="External"/><Relationship Id="rId2" Type="http://schemas.openxmlformats.org/officeDocument/2006/relationships/hyperlink" Target="https://towardsdatascience.com/an-introduction-to-convolutional-neural-networks-eb0b60b58fd7" TargetMode="Externa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83.xml.rels><?xml version="1.0" encoding="UTF-8" standalone="yes"?>
<Relationships xmlns="http://schemas.openxmlformats.org/package/2006/relationships"><Relationship Id="rId3" Type="http://schemas.openxmlformats.org/officeDocument/2006/relationships/hyperlink" Target="https://www.cs.iusb.edu/~danav/teach/c463/12_nn.html" TargetMode="External"/><Relationship Id="rId2" Type="http://schemas.openxmlformats.org/officeDocument/2006/relationships/hyperlink" Target="https://towardsdatascience.com/an-introduction-to-convolutional-neural-networks-eb0b60b58fd7" TargetMode="External"/><Relationship Id="rId1" Type="http://schemas.openxmlformats.org/officeDocument/2006/relationships/slideLayout" Target="../slideLayouts/slideLayout7.xml"/><Relationship Id="rId4" Type="http://schemas.openxmlformats.org/officeDocument/2006/relationships/image" Target="../media/image21.GIF"/></Relationships>
</file>

<file path=ppt/slides/_rels/slide8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about:blank" TargetMode="External"/><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150166" y="2041328"/>
            <a:ext cx="7029450" cy="1938992"/>
          </a:xfrm>
          <a:prstGeom prst="rect">
            <a:avLst/>
          </a:prstGeom>
          <a:ln w="28575">
            <a:noFill/>
          </a:ln>
        </p:spPr>
        <p:txBody>
          <a:bodyPr wrap="square">
            <a:spAutoFit/>
          </a:bodyPr>
          <a:lstStyle/>
          <a:p>
            <a:pPr algn="ctr" defTabSz="431800" fontAlgn="auto">
              <a:spcBef>
                <a:spcPts val="0"/>
              </a:spcBef>
              <a:spcAft>
                <a:spcPts val="0"/>
              </a:spcAft>
            </a:pPr>
            <a:r>
              <a:rPr lang="en-US" sz="4000" b="1" dirty="0">
                <a:ln w="22225">
                  <a:noFill/>
                  <a:prstDash val="solid"/>
                </a:ln>
                <a:gradFill>
                  <a:gsLst>
                    <a:gs pos="0">
                      <a:srgbClr val="E30000"/>
                    </a:gs>
                    <a:gs pos="100000">
                      <a:srgbClr val="760303"/>
                    </a:gs>
                  </a:gsLst>
                  <a:lin ang="5400000" scaled="0"/>
                </a:gradFill>
                <a:effectLst/>
                <a:latin typeface="Verdana" panose="020B0604030504040204" pitchFamily="34" charset="0"/>
                <a:ea typeface="Verdana" panose="020B0604030504040204" pitchFamily="34" charset="0"/>
                <a:cs typeface="Verdana" panose="020B0604030504040204" pitchFamily="34" charset="0"/>
              </a:rPr>
              <a:t>Deep Learning Algorithms</a:t>
            </a:r>
          </a:p>
          <a:p>
            <a:pPr algn="ctr" defTabSz="431800" fontAlgn="auto">
              <a:spcBef>
                <a:spcPts val="0"/>
              </a:spcBef>
              <a:spcAft>
                <a:spcPts val="0"/>
              </a:spcAft>
            </a:pPr>
            <a:endParaRPr lang="en-US" sz="2000" b="1" dirty="0">
              <a:ln w="22225">
                <a:noFill/>
                <a:prstDash val="solid"/>
              </a:ln>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p>
            <a:pPr algn="ctr" defTabSz="431800" fontAlgn="auto">
              <a:spcBef>
                <a:spcPts val="0"/>
              </a:spcBef>
              <a:spcAft>
                <a:spcPts val="0"/>
              </a:spcAft>
            </a:pPr>
            <a:r>
              <a:rPr lang="en-US" sz="2000" b="1" dirty="0">
                <a:ln w="22225">
                  <a:noFill/>
                  <a:prstDash val="solid"/>
                </a:ln>
                <a:solidFill>
                  <a:schemeClr val="tx1"/>
                </a:solidFill>
                <a:effectLst/>
                <a:latin typeface="Verdana" panose="020B0604030504040204" pitchFamily="34" charset="0"/>
                <a:ea typeface="Verdana" panose="020B0604030504040204" pitchFamily="34" charset="0"/>
                <a:cs typeface="Verdana" panose="020B0604030504040204" pitchFamily="34" charset="0"/>
              </a:rPr>
              <a:t>Ajit Jaokar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819150" y="5488940"/>
            <a:ext cx="7505065" cy="460375"/>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pPr>
            <a:r>
              <a:rPr lang="en-GB" dirty="0">
                <a:ln>
                  <a:noFill/>
                </a:ln>
                <a:solidFill>
                  <a:srgbClr val="0563C1"/>
                </a:solidFill>
                <a:effectLst/>
                <a:latin typeface="Verdana" panose="020B0604030504040204" pitchFamily="34" charset="0"/>
                <a:ea typeface="Verdana" panose="020B0604030504040204" pitchFamily="34" charset="0"/>
                <a:cs typeface="Verdana" panose="020B0604030504040204" pitchFamily="34" charset="0"/>
                <a:sym typeface="+mn-ea"/>
              </a:rPr>
              <a:t>Image source: wikipedia</a:t>
            </a:r>
            <a:endParaRPr lang="en-US"/>
          </a:p>
        </p:txBody>
      </p:sp>
      <p:pic>
        <p:nvPicPr>
          <p:cNvPr id="2052" name="Picture 4" descr="How Does the Brain Work? | Dana Founda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1336" y="1406556"/>
            <a:ext cx="6463590" cy="339626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661035" y="5504180"/>
            <a:ext cx="7505065" cy="460375"/>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pPr>
            <a:r>
              <a:rPr lang="en-GB" dirty="0">
                <a:ln>
                  <a:noFill/>
                </a:ln>
                <a:solidFill>
                  <a:srgbClr val="0563C1"/>
                </a:solidFill>
                <a:effectLst/>
                <a:latin typeface="Verdana" panose="020B0604030504040204" pitchFamily="34" charset="0"/>
                <a:ea typeface="Verdana" panose="020B0604030504040204" pitchFamily="34" charset="0"/>
                <a:cs typeface="Verdana" panose="020B0604030504040204" pitchFamily="34" charset="0"/>
                <a:sym typeface="+mn-ea"/>
              </a:rPr>
              <a:t>Image source: wikipedia</a:t>
            </a:r>
            <a:endParaRPr lang="en-US"/>
          </a:p>
        </p:txBody>
      </p:sp>
      <p:pic>
        <p:nvPicPr>
          <p:cNvPr id="3074" name="Picture 2" descr="Neural Networks – an Intui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9193" y="1027114"/>
            <a:ext cx="7221476" cy="423988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690880" y="5121275"/>
            <a:ext cx="7505065" cy="829945"/>
          </a:xfrm>
          <a:prstGeom prst="rect">
            <a:avLst/>
          </a:prstGeom>
          <a:noFill/>
        </p:spPr>
        <p:txBody>
          <a:bodyPr wrap="square" rtlCol="0">
            <a:spAutoFit/>
          </a:bodyPr>
          <a:lstStyle/>
          <a:p>
            <a:pPr lvl="0" defTabSz="914400" fontAlgn="base">
              <a:spcBef>
                <a:spcPct val="0"/>
              </a:spcBef>
              <a:spcAft>
                <a:spcPct val="0"/>
              </a:spcAft>
            </a:pPr>
            <a:r>
              <a:rPr lang="en-GB" dirty="0">
                <a:ln>
                  <a:noFill/>
                </a:ln>
                <a:solidFill>
                  <a:srgbClr val="0563C1"/>
                </a:solidFill>
                <a:effectLst/>
                <a:latin typeface="Verdana" panose="020B0604030504040204" pitchFamily="34" charset="0"/>
                <a:ea typeface="Verdana" panose="020B0604030504040204" pitchFamily="34" charset="0"/>
                <a:cs typeface="Verdana" panose="020B0604030504040204" pitchFamily="34" charset="0"/>
                <a:sym typeface="+mn-ea"/>
              </a:rPr>
              <a:t>Image source: </a:t>
            </a:r>
            <a:r>
              <a:rPr lang="en-GB" dirty="0">
                <a:sym typeface="+mn-ea"/>
                <a:hlinkClick r:id="rId2"/>
              </a:rPr>
              <a:t>https://www.ovh.com/blog/what-does-training-neural-networks-mean/</a:t>
            </a:r>
            <a:endParaRPr lang="en-US"/>
          </a:p>
        </p:txBody>
      </p:sp>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8113" y="898328"/>
            <a:ext cx="5302219" cy="413170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650240" y="5651500"/>
            <a:ext cx="7843520" cy="398780"/>
          </a:xfrm>
          <a:prstGeom prst="rect">
            <a:avLst/>
          </a:prstGeom>
          <a:noFill/>
        </p:spPr>
        <p:txBody>
          <a:bodyPr wrap="square" rtlCol="0">
            <a:spAutoFit/>
          </a:bodyPr>
          <a:lstStyle/>
          <a:p>
            <a:pPr lvl="0" defTabSz="914400" fontAlgn="base">
              <a:spcBef>
                <a:spcPct val="0"/>
              </a:spcBef>
              <a:spcAft>
                <a:spcPct val="0"/>
              </a:spcAft>
            </a:pPr>
            <a:r>
              <a:rPr lang="en-GB" sz="2000" dirty="0">
                <a:ln>
                  <a:noFill/>
                </a:ln>
                <a:solidFill>
                  <a:srgbClr val="0563C1"/>
                </a:solidFill>
                <a:effectLst/>
                <a:latin typeface="Verdana" panose="020B0604030504040204" pitchFamily="34" charset="0"/>
                <a:ea typeface="Verdana" panose="020B0604030504040204" pitchFamily="34" charset="0"/>
                <a:cs typeface="Verdana" panose="020B0604030504040204" pitchFamily="34" charset="0"/>
                <a:sym typeface="+mn-ea"/>
              </a:rPr>
              <a:t>Image source:</a:t>
            </a:r>
            <a:r>
              <a:rPr lang="en-GB" sz="2000" dirty="0">
                <a:sym typeface="+mn-ea"/>
                <a:hlinkClick r:id="rId2"/>
              </a:rPr>
              <a:t>https://www.youtube.com/watch?v=YMsci1HYDjs</a:t>
            </a:r>
            <a:endParaRPr lang="en-US" sz="2000"/>
          </a:p>
        </p:txBody>
      </p:sp>
      <p:pic>
        <p:nvPicPr>
          <p:cNvPr id="3" name="Picture 2"/>
          <p:cNvPicPr>
            <a:picLocks noChangeAspect="1"/>
          </p:cNvPicPr>
          <p:nvPr/>
        </p:nvPicPr>
        <p:blipFill>
          <a:blip r:embed="rId3"/>
          <a:stretch>
            <a:fillRect/>
          </a:stretch>
        </p:blipFill>
        <p:spPr>
          <a:xfrm>
            <a:off x="716756" y="1356360"/>
            <a:ext cx="7791450" cy="426720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819785" y="5474335"/>
            <a:ext cx="7505065" cy="706755"/>
          </a:xfrm>
          <a:prstGeom prst="rect">
            <a:avLst/>
          </a:prstGeom>
          <a:noFill/>
        </p:spPr>
        <p:txBody>
          <a:bodyPr wrap="square" rtlCol="0">
            <a:spAutoFit/>
          </a:bodyPr>
          <a:lstStyle/>
          <a:p>
            <a:pPr lvl="0" defTabSz="914400" fontAlgn="base">
              <a:spcBef>
                <a:spcPct val="0"/>
              </a:spcBef>
              <a:spcAft>
                <a:spcPct val="0"/>
              </a:spcAft>
            </a:pPr>
            <a:r>
              <a:rPr lang="en-GB" sz="2000" dirty="0">
                <a:ln>
                  <a:noFill/>
                </a:ln>
                <a:solidFill>
                  <a:srgbClr val="0563C1"/>
                </a:solidFill>
                <a:effectLst/>
                <a:latin typeface="Verdana" panose="020B0604030504040204" pitchFamily="34" charset="0"/>
                <a:ea typeface="Verdana" panose="020B0604030504040204" pitchFamily="34" charset="0"/>
                <a:cs typeface="Verdana" panose="020B0604030504040204" pitchFamily="34" charset="0"/>
                <a:sym typeface="+mn-ea"/>
              </a:rPr>
              <a:t>Image source: </a:t>
            </a:r>
            <a:r>
              <a:rPr lang="en-GB" sz="2000" dirty="0">
                <a:sym typeface="+mn-ea"/>
                <a:hlinkClick r:id="rId2"/>
              </a:rPr>
              <a:t>https://www.ovh.com/blog/what-does-training-neural-networks-mean/</a:t>
            </a:r>
            <a:endParaRPr lang="en-US" sz="2000"/>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9513" y="1883728"/>
            <a:ext cx="7277879" cy="270764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720725" y="5356860"/>
            <a:ext cx="7505065" cy="706755"/>
          </a:xfrm>
          <a:prstGeom prst="rect">
            <a:avLst/>
          </a:prstGeom>
          <a:noFill/>
        </p:spPr>
        <p:txBody>
          <a:bodyPr wrap="square" rtlCol="0">
            <a:spAutoFit/>
          </a:bodyPr>
          <a:lstStyle/>
          <a:p>
            <a:pPr lvl="0" defTabSz="914400" fontAlgn="base">
              <a:spcBef>
                <a:spcPct val="0"/>
              </a:spcBef>
              <a:spcAft>
                <a:spcPct val="0"/>
              </a:spcAft>
            </a:pPr>
            <a:r>
              <a:rPr lang="en-GB" sz="2000" dirty="0">
                <a:ln>
                  <a:noFill/>
                </a:ln>
                <a:solidFill>
                  <a:srgbClr val="0563C1"/>
                </a:solidFill>
                <a:effectLst/>
                <a:latin typeface="Verdana" panose="020B0604030504040204" pitchFamily="34" charset="0"/>
                <a:ea typeface="Verdana" panose="020B0604030504040204" pitchFamily="34" charset="0"/>
                <a:cs typeface="Verdana" panose="020B0604030504040204" pitchFamily="34" charset="0"/>
                <a:sym typeface="+mn-ea"/>
              </a:rPr>
              <a:t>Image source: </a:t>
            </a:r>
            <a:r>
              <a:rPr lang="en-GB" sz="2000" dirty="0">
                <a:sym typeface="+mn-ea"/>
                <a:hlinkClick r:id="rId2"/>
              </a:rPr>
              <a:t>https://www.ovh.com/blog/what-does-training-neural-networks-mean/</a:t>
            </a:r>
            <a:endParaRPr lang="en-US" sz="2000"/>
          </a:p>
        </p:txBody>
      </p:sp>
      <p:pic>
        <p:nvPicPr>
          <p:cNvPr id="102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1391" y="1758315"/>
            <a:ext cx="6856309" cy="256466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819150" y="5473065"/>
            <a:ext cx="7505065" cy="706755"/>
          </a:xfrm>
          <a:prstGeom prst="rect">
            <a:avLst/>
          </a:prstGeom>
          <a:noFill/>
        </p:spPr>
        <p:txBody>
          <a:bodyPr wrap="square" rtlCol="0">
            <a:spAutoFit/>
          </a:bodyPr>
          <a:lstStyle/>
          <a:p>
            <a:pPr lvl="0" defTabSz="914400" fontAlgn="base">
              <a:spcBef>
                <a:spcPct val="0"/>
              </a:spcBef>
              <a:spcAft>
                <a:spcPct val="0"/>
              </a:spcAft>
            </a:pPr>
            <a:r>
              <a:rPr lang="en-GB" sz="2000" dirty="0">
                <a:ln>
                  <a:noFill/>
                </a:ln>
                <a:solidFill>
                  <a:srgbClr val="0563C1"/>
                </a:solidFill>
                <a:effectLst/>
                <a:latin typeface="Verdana" panose="020B0604030504040204" pitchFamily="34" charset="0"/>
                <a:ea typeface="Verdana" panose="020B0604030504040204" pitchFamily="34" charset="0"/>
                <a:cs typeface="Verdana" panose="020B0604030504040204" pitchFamily="34" charset="0"/>
                <a:sym typeface="+mn-ea"/>
              </a:rPr>
              <a:t>Image source: </a:t>
            </a:r>
            <a:r>
              <a:rPr lang="en-GB" sz="2000" dirty="0">
                <a:sym typeface="+mn-ea"/>
                <a:hlinkClick r:id="rId2"/>
              </a:rPr>
              <a:t>https://www.ovh.com/blog/what-does-training-neural-networks-mean/</a:t>
            </a:r>
            <a:endParaRPr lang="en-US" sz="2000"/>
          </a:p>
        </p:txBody>
      </p:sp>
      <p:pic>
        <p:nvPicPr>
          <p:cNvPr id="11266" name="Picture 2" descr="Why Training a Neural Network Is Har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7958" y="799927"/>
            <a:ext cx="3585451" cy="466485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631825" y="5194300"/>
            <a:ext cx="7505065" cy="1014730"/>
          </a:xfrm>
          <a:prstGeom prst="rect">
            <a:avLst/>
          </a:prstGeom>
          <a:noFill/>
        </p:spPr>
        <p:txBody>
          <a:bodyPr wrap="square" rtlCol="0">
            <a:spAutoFit/>
          </a:bodyPr>
          <a:lstStyle/>
          <a:p>
            <a:pPr lvl="0" defTabSz="914400" fontAlgn="base">
              <a:spcBef>
                <a:spcPct val="0"/>
              </a:spcBef>
              <a:spcAft>
                <a:spcPct val="0"/>
              </a:spcAft>
            </a:pPr>
            <a:r>
              <a:rPr lang="en-GB" sz="2000" dirty="0">
                <a:ln>
                  <a:noFill/>
                </a:ln>
                <a:solidFill>
                  <a:srgbClr val="0563C1"/>
                </a:solidFill>
                <a:effectLst/>
                <a:latin typeface="Verdana" panose="020B0604030504040204" pitchFamily="34" charset="0"/>
                <a:ea typeface="Verdana" panose="020B0604030504040204" pitchFamily="34" charset="0"/>
                <a:cs typeface="Verdana" panose="020B0604030504040204" pitchFamily="34" charset="0"/>
                <a:sym typeface="+mn-ea"/>
              </a:rPr>
              <a:t>Image source: </a:t>
            </a:r>
            <a:r>
              <a:rPr lang="en-GB" sz="2000" dirty="0">
                <a:sym typeface="+mn-ea"/>
                <a:hlinkClick r:id="rId2"/>
              </a:rPr>
              <a:t>https://www.researchgate.net/figure/a-The-building-block-of-deep-neural-networks-artificial-neuron-or-node-Each-input-x_fig1_312205163</a:t>
            </a:r>
            <a:endParaRPr lang="en-US" sz="2000"/>
          </a:p>
        </p:txBody>
      </p:sp>
      <p:pic>
        <p:nvPicPr>
          <p:cNvPr id="4098" name="Picture 2" descr="a) The building block of deep neural networks − artificial neuron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1080" y="811530"/>
            <a:ext cx="4561205" cy="443039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338455" y="5102225"/>
            <a:ext cx="8667115" cy="1076325"/>
          </a:xfrm>
          <a:prstGeom prst="rect">
            <a:avLst/>
          </a:prstGeom>
          <a:noFill/>
        </p:spPr>
        <p:txBody>
          <a:bodyPr wrap="square" rtlCol="0">
            <a:spAutoFit/>
          </a:bodyPr>
          <a:lstStyle/>
          <a:p>
            <a:pPr lvl="0" defTabSz="914400" fontAlgn="base">
              <a:spcBef>
                <a:spcPct val="0"/>
              </a:spcBef>
              <a:spcAft>
                <a:spcPct val="0"/>
              </a:spcAft>
            </a:pPr>
            <a:r>
              <a:rPr lang="en-GB" sz="1600" dirty="0">
                <a:ln>
                  <a:noFill/>
                </a:ln>
                <a:solidFill>
                  <a:srgbClr val="0563C1"/>
                </a:solidFill>
                <a:effectLst/>
                <a:latin typeface="Verdana" panose="020B0604030504040204" pitchFamily="34" charset="0"/>
                <a:ea typeface="Verdana" panose="020B0604030504040204" pitchFamily="34" charset="0"/>
                <a:cs typeface="Verdana" panose="020B0604030504040204" pitchFamily="34" charset="0"/>
                <a:sym typeface="+mn-ea"/>
              </a:rPr>
              <a:t>Image source: </a:t>
            </a:r>
            <a:r>
              <a:rPr lang="en-GB" sz="1600" dirty="0">
                <a:sym typeface="+mn-ea"/>
                <a:hlinkClick r:id="rId2"/>
              </a:rPr>
              <a:t>https://www.researchgate.net/publication/233051552_Application_of_artificial_neural_network_to_identify_non-random_variation_patterns_on_the_run_chart_in_automotive_assembly_process/figures?lo=1</a:t>
            </a:r>
            <a:endParaRPr lang="en-US" sz="1600"/>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1588" y="1774825"/>
            <a:ext cx="6096000" cy="29337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819150" y="5636260"/>
            <a:ext cx="7505065" cy="398780"/>
          </a:xfrm>
          <a:prstGeom prst="rect">
            <a:avLst/>
          </a:prstGeom>
          <a:noFill/>
        </p:spPr>
        <p:txBody>
          <a:bodyPr wrap="square" rtlCol="0">
            <a:spAutoFit/>
          </a:bodyPr>
          <a:lstStyle/>
          <a:p>
            <a:pPr lvl="0" defTabSz="914400" fontAlgn="base">
              <a:spcBef>
                <a:spcPct val="0"/>
              </a:spcBef>
              <a:spcAft>
                <a:spcPct val="0"/>
              </a:spcAft>
            </a:pPr>
            <a:r>
              <a:rPr lang="en-GB" sz="2000" dirty="0">
                <a:ln>
                  <a:noFill/>
                </a:ln>
                <a:solidFill>
                  <a:srgbClr val="0563C1"/>
                </a:solidFill>
                <a:effectLst/>
                <a:latin typeface="Verdana" panose="020B0604030504040204" pitchFamily="34" charset="0"/>
                <a:ea typeface="Verdana" panose="020B0604030504040204" pitchFamily="34" charset="0"/>
                <a:cs typeface="Verdana" panose="020B0604030504040204" pitchFamily="34" charset="0"/>
                <a:sym typeface="+mn-ea"/>
              </a:rPr>
              <a:t>Image source: </a:t>
            </a:r>
            <a:r>
              <a:rPr lang="en-GB" sz="2000" dirty="0">
                <a:sym typeface="+mn-ea"/>
                <a:hlinkClick r:id="rId2"/>
              </a:rPr>
              <a:t>https://pathmind.com/wiki/neural-network</a:t>
            </a:r>
            <a:endParaRPr lang="en-US" sz="2000"/>
          </a:p>
        </p:txBody>
      </p:sp>
      <p:pic>
        <p:nvPicPr>
          <p:cNvPr id="5122" name="Picture 2" descr="A Beginner's Guide to Neural Networks and Deep Learning | Pathmin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878" y="1610890"/>
            <a:ext cx="6847003" cy="332419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841375" y="2457450"/>
            <a:ext cx="7461250" cy="706755"/>
          </a:xfrm>
          <a:prstGeom prst="rect">
            <a:avLst/>
          </a:prstGeom>
          <a:noFill/>
        </p:spPr>
        <p:txBody>
          <a:bodyPr wrap="square" rtlCol="0">
            <a:spAutoFit/>
          </a:bodyPr>
          <a:lstStyle/>
          <a:p>
            <a:pPr algn="ctr"/>
            <a:r>
              <a:rPr lang="en-US" sz="4000">
                <a:solidFill>
                  <a:srgbClr val="C00000"/>
                </a:solidFill>
                <a:sym typeface="+mn-ea"/>
              </a:rPr>
              <a:t>Background </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819150" y="5341620"/>
            <a:ext cx="7505065" cy="706755"/>
          </a:xfrm>
          <a:prstGeom prst="rect">
            <a:avLst/>
          </a:prstGeom>
          <a:noFill/>
        </p:spPr>
        <p:txBody>
          <a:bodyPr wrap="square" rtlCol="0">
            <a:spAutoFit/>
          </a:bodyPr>
          <a:lstStyle/>
          <a:p>
            <a:pPr lvl="0" defTabSz="914400" fontAlgn="base">
              <a:spcBef>
                <a:spcPct val="0"/>
              </a:spcBef>
              <a:spcAft>
                <a:spcPct val="0"/>
              </a:spcAft>
            </a:pPr>
            <a:r>
              <a:rPr lang="en-GB" sz="2000" dirty="0">
                <a:ln>
                  <a:noFill/>
                </a:ln>
                <a:solidFill>
                  <a:srgbClr val="0563C1"/>
                </a:solidFill>
                <a:effectLst/>
                <a:latin typeface="Verdana" panose="020B0604030504040204" pitchFamily="34" charset="0"/>
                <a:ea typeface="Verdana" panose="020B0604030504040204" pitchFamily="34" charset="0"/>
                <a:cs typeface="Verdana" panose="020B0604030504040204" pitchFamily="34" charset="0"/>
                <a:sym typeface="+mn-ea"/>
              </a:rPr>
              <a:t>Image source:</a:t>
            </a:r>
            <a:r>
              <a:rPr lang="en-GB" sz="2000" dirty="0">
                <a:sym typeface="+mn-ea"/>
                <a:hlinkClick r:id="rId2"/>
              </a:rPr>
              <a:t>https://plato.stanford.edu/entries/artificial-intelligence/neural-nets.html</a:t>
            </a:r>
            <a:endParaRPr lang="en-US" sz="2000"/>
          </a:p>
        </p:txBody>
      </p:sp>
      <p:pic>
        <p:nvPicPr>
          <p:cNvPr id="13314" name="Picture 2" descr="Artificial Intelligence &gt; Neural Nets (Stanford Encyclopedia of ..."/>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9233" y="1106483"/>
            <a:ext cx="6758330" cy="408380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514350" y="5474335"/>
            <a:ext cx="7505065" cy="706755"/>
          </a:xfrm>
          <a:prstGeom prst="rect">
            <a:avLst/>
          </a:prstGeom>
          <a:noFill/>
        </p:spPr>
        <p:txBody>
          <a:bodyPr wrap="square" rtlCol="0">
            <a:spAutoFit/>
          </a:bodyPr>
          <a:lstStyle/>
          <a:p>
            <a:pPr lvl="0" defTabSz="914400" fontAlgn="base">
              <a:spcBef>
                <a:spcPct val="0"/>
              </a:spcBef>
              <a:spcAft>
                <a:spcPct val="0"/>
              </a:spcAft>
            </a:pPr>
            <a:r>
              <a:rPr lang="en-GB" sz="2000" dirty="0">
                <a:ln>
                  <a:noFill/>
                </a:ln>
                <a:solidFill>
                  <a:srgbClr val="0563C1"/>
                </a:solidFill>
                <a:effectLst/>
                <a:latin typeface="Verdana" panose="020B0604030504040204" pitchFamily="34" charset="0"/>
                <a:ea typeface="Verdana" panose="020B0604030504040204" pitchFamily="34" charset="0"/>
                <a:cs typeface="Verdana" panose="020B0604030504040204" pitchFamily="34" charset="0"/>
                <a:sym typeface="+mn-ea"/>
              </a:rPr>
              <a:t>Image </a:t>
            </a:r>
            <a:r>
              <a:rPr lang="en-GB" sz="2000" dirty="0">
                <a:solidFill>
                  <a:srgbClr val="0563C1"/>
                </a:solidFill>
                <a:latin typeface="Verdana" panose="020B0604030504040204" pitchFamily="34" charset="0"/>
                <a:ea typeface="Verdana" panose="020B0604030504040204" pitchFamily="34" charset="0"/>
                <a:cs typeface="Verdana" panose="020B0604030504040204" pitchFamily="34" charset="0"/>
                <a:sym typeface="+mn-ea"/>
              </a:rPr>
              <a:t>source:</a:t>
            </a:r>
            <a:r>
              <a:rPr lang="en-GB" sz="2000" dirty="0">
                <a:sym typeface="+mn-ea"/>
                <a:hlinkClick r:id="rId2"/>
              </a:rPr>
              <a:t> </a:t>
            </a:r>
            <a:r>
              <a:rPr lang="en-GB" sz="2000" dirty="0">
                <a:sym typeface="+mn-ea"/>
                <a:hlinkClick r:id="rId3"/>
              </a:rPr>
              <a:t>https://medium.com/@abhigoku10/activation-functions-and-its-types-in-artifical-neural-network-14511f3080a8</a:t>
            </a:r>
            <a:r>
              <a:rPr lang="en-GB" sz="2000" dirty="0">
                <a:sym typeface="+mn-ea"/>
              </a:rPr>
              <a:t> </a:t>
            </a:r>
            <a:endParaRPr lang="en-US" sz="2000"/>
          </a:p>
        </p:txBody>
      </p:sp>
      <p:pic>
        <p:nvPicPr>
          <p:cNvPr id="16386" name="Picture 2" descr="Topic DL01: Activation functions and its Types in Artifical Neural ..."/>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963" y="1370111"/>
            <a:ext cx="7296150" cy="40100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400685" y="5607050"/>
            <a:ext cx="8341995" cy="398780"/>
          </a:xfrm>
          <a:prstGeom prst="rect">
            <a:avLst/>
          </a:prstGeom>
          <a:noFill/>
        </p:spPr>
        <p:txBody>
          <a:bodyPr wrap="square" rtlCol="0">
            <a:spAutoFit/>
          </a:bodyPr>
          <a:lstStyle/>
          <a:p>
            <a:pPr lvl="0" defTabSz="914400" fontAlgn="base">
              <a:spcBef>
                <a:spcPct val="0"/>
              </a:spcBef>
              <a:spcAft>
                <a:spcPct val="0"/>
              </a:spcAft>
            </a:pPr>
            <a:r>
              <a:rPr lang="en-GB" sz="2000" dirty="0">
                <a:ln>
                  <a:noFill/>
                </a:ln>
                <a:solidFill>
                  <a:srgbClr val="0563C1"/>
                </a:solidFill>
                <a:effectLst/>
                <a:latin typeface="Verdana" panose="020B0604030504040204" pitchFamily="34" charset="0"/>
                <a:ea typeface="Verdana" panose="020B0604030504040204" pitchFamily="34" charset="0"/>
                <a:cs typeface="Verdana" panose="020B0604030504040204" pitchFamily="34" charset="0"/>
                <a:sym typeface="+mn-ea"/>
              </a:rPr>
              <a:t>Image </a:t>
            </a:r>
            <a:r>
              <a:rPr lang="en-GB" sz="2000" dirty="0">
                <a:solidFill>
                  <a:srgbClr val="0563C1"/>
                </a:solidFill>
                <a:latin typeface="Verdana" panose="020B0604030504040204" pitchFamily="34" charset="0"/>
                <a:ea typeface="Verdana" panose="020B0604030504040204" pitchFamily="34" charset="0"/>
                <a:cs typeface="Verdana" panose="020B0604030504040204" pitchFamily="34" charset="0"/>
                <a:sym typeface="+mn-ea"/>
              </a:rPr>
              <a:t>source:</a:t>
            </a:r>
            <a:r>
              <a:rPr lang="en-GB" sz="2000" dirty="0">
                <a:sym typeface="+mn-ea"/>
                <a:hlinkClick r:id="rId2"/>
              </a:rPr>
              <a:t> https://www.cs.iusb.edu/~danav/teach/c463/12_nn.html</a:t>
            </a:r>
            <a:endParaRPr lang="en-US" sz="2000"/>
          </a:p>
        </p:txBody>
      </p:sp>
      <p:pic>
        <p:nvPicPr>
          <p:cNvPr id="17410" name="Picture 2" descr="Neural Network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0720" y="1867535"/>
            <a:ext cx="6548120" cy="28384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573405" y="5459730"/>
            <a:ext cx="7505065" cy="645160"/>
          </a:xfrm>
          <a:prstGeom prst="rect">
            <a:avLst/>
          </a:prstGeom>
          <a:noFill/>
        </p:spPr>
        <p:txBody>
          <a:bodyPr wrap="square" rtlCol="0">
            <a:spAutoFit/>
          </a:bodyPr>
          <a:lstStyle/>
          <a:p>
            <a:pPr lvl="0" defTabSz="914400" fontAlgn="base">
              <a:spcBef>
                <a:spcPct val="0"/>
              </a:spcBef>
              <a:spcAft>
                <a:spcPct val="0"/>
              </a:spcAft>
            </a:pPr>
            <a:r>
              <a:rPr lang="en-GB" sz="1800" dirty="0">
                <a:ln>
                  <a:noFill/>
                </a:ln>
                <a:solidFill>
                  <a:srgbClr val="0563C1"/>
                </a:solidFill>
                <a:effectLst/>
                <a:latin typeface="Verdana" panose="020B0604030504040204" pitchFamily="34" charset="0"/>
                <a:ea typeface="Verdana" panose="020B0604030504040204" pitchFamily="34" charset="0"/>
                <a:cs typeface="Verdana" panose="020B0604030504040204" pitchFamily="34" charset="0"/>
                <a:sym typeface="+mn-ea"/>
              </a:rPr>
              <a:t>Image </a:t>
            </a:r>
            <a:r>
              <a:rPr lang="en-GB" sz="1800" dirty="0">
                <a:solidFill>
                  <a:srgbClr val="0563C1"/>
                </a:solidFill>
                <a:latin typeface="Verdana" panose="020B0604030504040204" pitchFamily="34" charset="0"/>
                <a:ea typeface="Verdana" panose="020B0604030504040204" pitchFamily="34" charset="0"/>
                <a:cs typeface="Verdana" panose="020B0604030504040204" pitchFamily="34" charset="0"/>
                <a:sym typeface="+mn-ea"/>
              </a:rPr>
              <a:t>source:</a:t>
            </a:r>
            <a:r>
              <a:rPr lang="en-GB" sz="1800" dirty="0">
                <a:sym typeface="+mn-ea"/>
                <a:hlinkClick r:id="rId2"/>
              </a:rPr>
              <a:t>https://towardsdatascience.com/complete-guide-of-activation-functions-34076e95d044</a:t>
            </a:r>
            <a:endParaRPr lang="en-US" sz="1800"/>
          </a:p>
        </p:txBody>
      </p:sp>
      <p:pic>
        <p:nvPicPr>
          <p:cNvPr id="18434" name="Picture 2" descr="Complete Guide of Activation Functions - Towards Data Scienc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2068" y="1389064"/>
            <a:ext cx="7736625" cy="331610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841375" y="2457450"/>
            <a:ext cx="7461250" cy="706755"/>
          </a:xfrm>
          <a:prstGeom prst="rect">
            <a:avLst/>
          </a:prstGeom>
          <a:noFill/>
        </p:spPr>
        <p:txBody>
          <a:bodyPr wrap="square" rtlCol="0">
            <a:spAutoFit/>
          </a:bodyPr>
          <a:lstStyle/>
          <a:p>
            <a:pPr algn="ctr"/>
            <a:r>
              <a:rPr lang="en-US" sz="4000">
                <a:solidFill>
                  <a:srgbClr val="C00000"/>
                </a:solidFill>
                <a:sym typeface="+mn-ea"/>
              </a:rPr>
              <a:t>Why bother ..  </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6" name="Picture 8" descr="Graph: Line lies on (-2,-4), (1,2) and (2,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9106" y="1319439"/>
            <a:ext cx="7067654" cy="435564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426085" y="5503545"/>
            <a:ext cx="7505065" cy="398780"/>
          </a:xfrm>
          <a:prstGeom prst="rect">
            <a:avLst/>
          </a:prstGeom>
          <a:noFill/>
        </p:spPr>
        <p:txBody>
          <a:bodyPr wrap="square" rtlCol="0">
            <a:spAutoFit/>
          </a:bodyPr>
          <a:lstStyle/>
          <a:p>
            <a:pPr lvl="0"/>
            <a:r>
              <a:rPr lang="en-GB" sz="2000" dirty="0">
                <a:solidFill>
                  <a:srgbClr val="0563C1"/>
                </a:solidFill>
                <a:latin typeface="Verdana" panose="020B0604030504040204" pitchFamily="34" charset="0"/>
                <a:ea typeface="Verdana" panose="020B0604030504040204" pitchFamily="34" charset="0"/>
                <a:cs typeface="Verdana" panose="020B0604030504040204" pitchFamily="34" charset="0"/>
                <a:sym typeface="+mn-ea"/>
              </a:rPr>
              <a:t>http://xaktly.com/MathFunctions.html</a:t>
            </a:r>
            <a:endParaRPr lang="en-US" sz="2000"/>
          </a:p>
        </p:txBody>
      </p:sp>
      <p:pic>
        <p:nvPicPr>
          <p:cNvPr id="3074" name="Picture 2" descr="Image result for mapping func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2835" y="1614170"/>
            <a:ext cx="6724650" cy="28384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528955" y="5533390"/>
            <a:ext cx="7505065" cy="398780"/>
          </a:xfrm>
          <a:prstGeom prst="rect">
            <a:avLst/>
          </a:prstGeom>
          <a:noFill/>
        </p:spPr>
        <p:txBody>
          <a:bodyPr wrap="square" rtlCol="0">
            <a:spAutoFit/>
          </a:bodyPr>
          <a:lstStyle/>
          <a:p>
            <a:pPr lvl="0" defTabSz="914400" fontAlgn="base">
              <a:spcBef>
                <a:spcPct val="0"/>
              </a:spcBef>
              <a:spcAft>
                <a:spcPct val="0"/>
              </a:spcAft>
            </a:pPr>
            <a:r>
              <a:rPr lang="en-GB" sz="2000" dirty="0">
                <a:ln>
                  <a:noFill/>
                </a:ln>
                <a:solidFill>
                  <a:srgbClr val="0563C1"/>
                </a:solidFill>
                <a:effectLst/>
                <a:latin typeface="Verdana" panose="020B0604030504040204" pitchFamily="34" charset="0"/>
                <a:ea typeface="Verdana" panose="020B0604030504040204" pitchFamily="34" charset="0"/>
                <a:cs typeface="Verdana" panose="020B0604030504040204" pitchFamily="34" charset="0"/>
                <a:sym typeface="+mn-ea"/>
              </a:rPr>
              <a:t>Image </a:t>
            </a:r>
            <a:r>
              <a:rPr lang="en-GB" sz="2000" dirty="0">
                <a:solidFill>
                  <a:srgbClr val="0563C1"/>
                </a:solidFill>
                <a:latin typeface="Verdana" panose="020B0604030504040204" pitchFamily="34" charset="0"/>
                <a:ea typeface="Verdana" panose="020B0604030504040204" pitchFamily="34" charset="0"/>
                <a:cs typeface="Verdana" panose="020B0604030504040204" pitchFamily="34" charset="0"/>
                <a:sym typeface="+mn-ea"/>
              </a:rPr>
              <a:t>source:</a:t>
            </a:r>
            <a:r>
              <a:rPr lang="en-GB" sz="2000" dirty="0">
                <a:sym typeface="+mn-ea"/>
                <a:hlinkClick r:id="rId2"/>
              </a:rPr>
              <a:t> </a:t>
            </a:r>
            <a:r>
              <a:rPr lang="en-GB" sz="2000" dirty="0">
                <a:sym typeface="+mn-ea"/>
              </a:rPr>
              <a:t>stack overflow</a:t>
            </a:r>
            <a:endParaRPr lang="en-US" sz="2000"/>
          </a:p>
        </p:txBody>
      </p:sp>
      <p:pic>
        <p:nvPicPr>
          <p:cNvPr id="15362" name="Picture 2" descr="Neural Networ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8792" y="1499017"/>
            <a:ext cx="5831582" cy="309073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676275" y="5209540"/>
            <a:ext cx="7505065" cy="706755"/>
          </a:xfrm>
          <a:prstGeom prst="rect">
            <a:avLst/>
          </a:prstGeom>
          <a:noFill/>
        </p:spPr>
        <p:txBody>
          <a:bodyPr wrap="square" rtlCol="0">
            <a:spAutoFit/>
          </a:bodyPr>
          <a:lstStyle/>
          <a:p>
            <a:pPr lvl="0" defTabSz="914400" fontAlgn="base">
              <a:spcBef>
                <a:spcPct val="0"/>
              </a:spcBef>
              <a:spcAft>
                <a:spcPct val="0"/>
              </a:spcAft>
            </a:pPr>
            <a:r>
              <a:rPr lang="en-GB" sz="2000" dirty="0">
                <a:ln>
                  <a:noFill/>
                </a:ln>
                <a:solidFill>
                  <a:srgbClr val="0563C1"/>
                </a:solidFill>
                <a:effectLst/>
                <a:latin typeface="Verdana" panose="020B0604030504040204" pitchFamily="34" charset="0"/>
                <a:ea typeface="Verdana" panose="020B0604030504040204" pitchFamily="34" charset="0"/>
                <a:cs typeface="Verdana" panose="020B0604030504040204" pitchFamily="34" charset="0"/>
                <a:sym typeface="+mn-ea"/>
              </a:rPr>
              <a:t>Image </a:t>
            </a:r>
            <a:r>
              <a:rPr lang="en-GB" sz="2000" dirty="0">
                <a:solidFill>
                  <a:srgbClr val="0563C1"/>
                </a:solidFill>
                <a:latin typeface="Verdana" panose="020B0604030504040204" pitchFamily="34" charset="0"/>
                <a:ea typeface="Verdana" panose="020B0604030504040204" pitchFamily="34" charset="0"/>
                <a:cs typeface="Verdana" panose="020B0604030504040204" pitchFamily="34" charset="0"/>
                <a:sym typeface="+mn-ea"/>
              </a:rPr>
              <a:t>source:</a:t>
            </a:r>
            <a:r>
              <a:rPr lang="en-GB" sz="2000" dirty="0">
                <a:sym typeface="+mn-ea"/>
                <a:hlinkClick r:id="rId2"/>
              </a:rPr>
              <a:t> </a:t>
            </a:r>
            <a:r>
              <a:rPr lang="en-GB" sz="2000" dirty="0">
                <a:sym typeface="+mn-ea"/>
                <a:hlinkClick r:id="rId3"/>
              </a:rPr>
              <a:t>http://www.statistics4u.com/fundstat_eng/cc_linvsnonlin.html</a:t>
            </a:r>
            <a:endParaRPr lang="en-US" sz="2000"/>
          </a:p>
        </p:txBody>
      </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522" y="1794014"/>
            <a:ext cx="6753225" cy="223837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819150" y="5382895"/>
            <a:ext cx="7505065" cy="875665"/>
          </a:xfrm>
          <a:prstGeom prst="rect">
            <a:avLst/>
          </a:prstGeom>
          <a:noFill/>
        </p:spPr>
        <p:txBody>
          <a:bodyPr wrap="square" rtlCol="0">
            <a:spAutoFit/>
          </a:bodyPr>
          <a:lstStyle/>
          <a:p>
            <a:pPr lvl="0" defTabSz="914400" fontAlgn="base">
              <a:spcBef>
                <a:spcPct val="0"/>
              </a:spcBef>
              <a:spcAft>
                <a:spcPct val="0"/>
              </a:spcAft>
            </a:pPr>
            <a:r>
              <a:rPr lang="en-GB" sz="1700" dirty="0">
                <a:ln>
                  <a:noFill/>
                </a:ln>
                <a:solidFill>
                  <a:srgbClr val="0563C1"/>
                </a:solidFill>
                <a:effectLst/>
                <a:latin typeface="Verdana" panose="020B0604030504040204" pitchFamily="34" charset="0"/>
                <a:ea typeface="Verdana" panose="020B0604030504040204" pitchFamily="34" charset="0"/>
                <a:cs typeface="Verdana" panose="020B0604030504040204" pitchFamily="34" charset="0"/>
                <a:sym typeface="+mn-ea"/>
              </a:rPr>
              <a:t>Image </a:t>
            </a:r>
            <a:r>
              <a:rPr lang="en-GB" sz="1700" dirty="0" err="1">
                <a:solidFill>
                  <a:srgbClr val="0563C1"/>
                </a:solidFill>
                <a:latin typeface="Verdana" panose="020B0604030504040204" pitchFamily="34" charset="0"/>
                <a:ea typeface="Verdana" panose="020B0604030504040204" pitchFamily="34" charset="0"/>
                <a:cs typeface="Verdana" panose="020B0604030504040204" pitchFamily="34" charset="0"/>
                <a:sym typeface="+mn-ea"/>
              </a:rPr>
              <a:t>source:</a:t>
            </a:r>
            <a:r>
              <a:rPr lang="en-GB" sz="1700" dirty="0" err="1">
                <a:sym typeface="+mn-ea"/>
                <a:hlinkClick r:id="rId2"/>
              </a:rPr>
              <a:t>https</a:t>
            </a:r>
            <a:r>
              <a:rPr lang="en-GB" sz="1700" dirty="0">
                <a:sym typeface="+mn-ea"/>
                <a:hlinkClick r:id="rId2"/>
              </a:rPr>
              <a:t>://blog.minitab.com/blog/adventures-in-statistics-2/what-is-the-difference-between-linear-and-nonlinear-equations-in-regression-analysis</a:t>
            </a:r>
            <a:endParaRPr lang="en-US" sz="1700"/>
          </a:p>
        </p:txBody>
      </p:sp>
      <p:pic>
        <p:nvPicPr>
          <p:cNvPr id="3" name="Picture 2"/>
          <p:cNvPicPr>
            <a:picLocks noChangeAspect="1"/>
          </p:cNvPicPr>
          <p:nvPr/>
        </p:nvPicPr>
        <p:blipFill>
          <a:blip r:embed="rId3"/>
          <a:stretch>
            <a:fillRect/>
          </a:stretch>
        </p:blipFill>
        <p:spPr>
          <a:xfrm>
            <a:off x="2425482" y="777855"/>
            <a:ext cx="3639439" cy="4638386"/>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838200" y="3339465"/>
            <a:ext cx="7505065" cy="2861310"/>
          </a:xfrm>
          <a:prstGeom prst="rect">
            <a:avLst/>
          </a:prstGeom>
          <a:noFill/>
        </p:spPr>
        <p:txBody>
          <a:bodyPr wrap="square" rtlCol="0">
            <a:spAutoFit/>
          </a:bodyPr>
          <a:lstStyle/>
          <a:p>
            <a:r>
              <a:rPr lang="en-GB" sz="2000" dirty="0">
                <a:solidFill>
                  <a:srgbClr val="0000FF"/>
                </a:solidFill>
                <a:latin typeface="+mj-lt"/>
                <a:sym typeface="+mn-ea"/>
              </a:rPr>
              <a:t>Deterministic vs. stochastic models • </a:t>
            </a:r>
            <a:r>
              <a:rPr lang="en-GB" sz="2000" dirty="0">
                <a:solidFill>
                  <a:srgbClr val="FF0000"/>
                </a:solidFill>
                <a:latin typeface="+mj-lt"/>
                <a:sym typeface="+mn-ea"/>
              </a:rPr>
              <a:t>In deterministic models</a:t>
            </a:r>
            <a:r>
              <a:rPr lang="en-GB" sz="2000" dirty="0">
                <a:solidFill>
                  <a:srgbClr val="0000FF"/>
                </a:solidFill>
                <a:latin typeface="+mj-lt"/>
                <a:sym typeface="+mn-ea"/>
              </a:rPr>
              <a:t>, the output of the model is fully determined by the parameter values and the initial conditions. • </a:t>
            </a:r>
            <a:r>
              <a:rPr lang="en-GB" sz="2000" dirty="0">
                <a:solidFill>
                  <a:srgbClr val="FF0000"/>
                </a:solidFill>
                <a:latin typeface="+mj-lt"/>
                <a:sym typeface="+mn-ea"/>
              </a:rPr>
              <a:t>Stochastic models </a:t>
            </a:r>
            <a:r>
              <a:rPr lang="en-GB" sz="2000" dirty="0">
                <a:solidFill>
                  <a:srgbClr val="0000FF"/>
                </a:solidFill>
                <a:latin typeface="+mj-lt"/>
                <a:sym typeface="+mn-ea"/>
              </a:rPr>
              <a:t>possess some inherent randomness. The same set of parameter values and initial conditions will lead to an ensemble of different outputs. • </a:t>
            </a:r>
            <a:r>
              <a:rPr lang="en-GB" sz="2000" dirty="0">
                <a:solidFill>
                  <a:srgbClr val="FF0000"/>
                </a:solidFill>
                <a:latin typeface="+mj-lt"/>
                <a:sym typeface="+mn-ea"/>
              </a:rPr>
              <a:t>Obviously, the natural world is buffeted by stochasticity</a:t>
            </a:r>
            <a:r>
              <a:rPr lang="en-GB" sz="2000" dirty="0">
                <a:solidFill>
                  <a:srgbClr val="0000FF"/>
                </a:solidFill>
                <a:latin typeface="+mj-lt"/>
                <a:sym typeface="+mn-ea"/>
              </a:rPr>
              <a:t> . Stochastic models are considerably  more complicated</a:t>
            </a:r>
            <a:r>
              <a:rPr lang="en-GB" sz="2000" dirty="0">
                <a:sym typeface="+mn-ea"/>
              </a:rPr>
              <a:t>. </a:t>
            </a:r>
            <a:endParaRPr lang="en-GB" sz="2000" dirty="0"/>
          </a:p>
          <a:p>
            <a:r>
              <a:rPr lang="en-GB" sz="2000" dirty="0">
                <a:sym typeface="+mn-ea"/>
              </a:rPr>
              <a:t>https://www.quora.com/What-are-stochastic-and-deterministic-processes-And-how-can-I-learn-more-about-these</a:t>
            </a:r>
            <a:endParaRPr lang="en-US" sz="2000"/>
          </a:p>
        </p:txBody>
      </p:sp>
      <p:pic>
        <p:nvPicPr>
          <p:cNvPr id="1026" name="Picture 2" descr="https://qph.ec.quoracdn.net/main-qimg-a90cba64e905ad5b581609926a659ffa-c"/>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65222" y="880080"/>
            <a:ext cx="4851619" cy="245950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411480" y="5533390"/>
            <a:ext cx="7505065" cy="706755"/>
          </a:xfrm>
          <a:prstGeom prst="rect">
            <a:avLst/>
          </a:prstGeom>
          <a:noFill/>
        </p:spPr>
        <p:txBody>
          <a:bodyPr wrap="square" rtlCol="0">
            <a:spAutoFit/>
          </a:bodyPr>
          <a:lstStyle/>
          <a:p>
            <a:pPr lvl="0" defTabSz="914400" fontAlgn="base">
              <a:spcBef>
                <a:spcPct val="0"/>
              </a:spcBef>
              <a:spcAft>
                <a:spcPct val="0"/>
              </a:spcAft>
            </a:pPr>
            <a:r>
              <a:rPr lang="en-GB" sz="2000" dirty="0">
                <a:ln>
                  <a:noFill/>
                </a:ln>
                <a:solidFill>
                  <a:srgbClr val="0563C1"/>
                </a:solidFill>
                <a:effectLst/>
                <a:latin typeface="Verdana" panose="020B0604030504040204" pitchFamily="34" charset="0"/>
                <a:ea typeface="Verdana" panose="020B0604030504040204" pitchFamily="34" charset="0"/>
                <a:cs typeface="Verdana" panose="020B0604030504040204" pitchFamily="34" charset="0"/>
                <a:sym typeface="+mn-ea"/>
              </a:rPr>
              <a:t>Image </a:t>
            </a:r>
            <a:r>
              <a:rPr lang="en-GB" sz="2000" dirty="0">
                <a:solidFill>
                  <a:srgbClr val="0563C1"/>
                </a:solidFill>
                <a:latin typeface="Verdana" panose="020B0604030504040204" pitchFamily="34" charset="0"/>
                <a:ea typeface="Verdana" panose="020B0604030504040204" pitchFamily="34" charset="0"/>
                <a:cs typeface="Verdana" panose="020B0604030504040204" pitchFamily="34" charset="0"/>
                <a:sym typeface="+mn-ea"/>
              </a:rPr>
              <a:t>source:</a:t>
            </a:r>
            <a:r>
              <a:rPr lang="en-GB" sz="2000" dirty="0">
                <a:sym typeface="+mn-ea"/>
                <a:hlinkClick r:id="rId2"/>
              </a:rPr>
              <a:t> https://towardsdatascience.com/an-introduction-to-convolutional-neural-networks-eb0b60b58fd7</a:t>
            </a:r>
            <a:endParaRPr lang="en-US" sz="2000"/>
          </a:p>
        </p:txBody>
      </p:sp>
      <p:pic>
        <p:nvPicPr>
          <p:cNvPr id="12290" name="Picture 2" descr="Understanding deep Convolutional Neural Networks 👁 with a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6288" y="1493838"/>
            <a:ext cx="7086600" cy="349567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841375" y="2457450"/>
            <a:ext cx="7461250" cy="706755"/>
          </a:xfrm>
          <a:prstGeom prst="rect">
            <a:avLst/>
          </a:prstGeom>
          <a:noFill/>
        </p:spPr>
        <p:txBody>
          <a:bodyPr wrap="square" rtlCol="0">
            <a:spAutoFit/>
          </a:bodyPr>
          <a:lstStyle/>
          <a:p>
            <a:pPr algn="ctr"/>
            <a:r>
              <a:rPr lang="en-US" sz="4000">
                <a:solidFill>
                  <a:srgbClr val="C00000"/>
                </a:solidFill>
                <a:sym typeface="+mn-ea"/>
              </a:rPr>
              <a:t>What does it look like ..   </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412115" y="5135880"/>
            <a:ext cx="8431530" cy="922020"/>
          </a:xfrm>
          <a:prstGeom prst="rect">
            <a:avLst/>
          </a:prstGeom>
          <a:noFill/>
        </p:spPr>
        <p:txBody>
          <a:bodyPr wrap="square" rtlCol="0">
            <a:spAutoFit/>
          </a:bodyPr>
          <a:lstStyle/>
          <a:p>
            <a:pPr lvl="0" defTabSz="914400" fontAlgn="base">
              <a:spcBef>
                <a:spcPct val="0"/>
              </a:spcBef>
              <a:spcAft>
                <a:spcPct val="0"/>
              </a:spcAft>
            </a:pPr>
            <a:r>
              <a:rPr lang="en-GB" sz="1800" dirty="0">
                <a:ln>
                  <a:noFill/>
                </a:ln>
                <a:solidFill>
                  <a:srgbClr val="0563C1"/>
                </a:solidFill>
                <a:effectLst/>
                <a:latin typeface="Verdana" panose="020B0604030504040204" pitchFamily="34" charset="0"/>
                <a:ea typeface="Verdana" panose="020B0604030504040204" pitchFamily="34" charset="0"/>
                <a:cs typeface="Verdana" panose="020B0604030504040204" pitchFamily="34" charset="0"/>
                <a:sym typeface="+mn-ea"/>
              </a:rPr>
              <a:t>Image</a:t>
            </a:r>
            <a:endParaRPr kumimoji="0" lang="en-GB" sz="1800" b="0" i="0" u="none" strike="noStrike" cap="none" normalizeH="0" baseline="0" dirty="0">
              <a:ln>
                <a:noFill/>
              </a:ln>
              <a:solidFill>
                <a:srgbClr val="0563C1"/>
              </a:solidFill>
              <a:effectLst/>
              <a:latin typeface="Verdana" panose="020B0604030504040204" pitchFamily="34" charset="0"/>
              <a:ea typeface="Verdana" panose="020B0604030504040204" pitchFamily="34" charset="0"/>
              <a:cs typeface="Verdana" panose="020B0604030504040204" pitchFamily="34" charset="0"/>
            </a:endParaRPr>
          </a:p>
          <a:p>
            <a:pPr lvl="0" defTabSz="914400" fontAlgn="base">
              <a:spcBef>
                <a:spcPct val="0"/>
              </a:spcBef>
              <a:spcAft>
                <a:spcPct val="0"/>
              </a:spcAft>
            </a:pPr>
            <a:r>
              <a:rPr lang="en-GB" sz="1800" dirty="0">
                <a:sym typeface="+mn-ea"/>
                <a:hlinkClick r:id="rId2"/>
              </a:rPr>
              <a:t>https://subscription.packtpub.com/book/big_data_and_business_intelligence/9781788479042/1/ch01lvl1sec11/hyperparameter-tuning-and-cross-validation</a:t>
            </a:r>
            <a:endParaRPr lang="en-US" sz="1800"/>
          </a:p>
        </p:txBody>
      </p:sp>
      <p:pic>
        <p:nvPicPr>
          <p:cNvPr id="32770" name="Picture 2" descr="Hyperparameter tuning and cross-validation - Scala Machine ..."/>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6600" y="1546102"/>
            <a:ext cx="7799391" cy="322120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459105" y="5076825"/>
            <a:ext cx="8225155" cy="1014730"/>
          </a:xfrm>
          <a:prstGeom prst="rect">
            <a:avLst/>
          </a:prstGeom>
          <a:noFill/>
        </p:spPr>
        <p:txBody>
          <a:bodyPr wrap="square" rtlCol="0">
            <a:spAutoFit/>
          </a:bodyPr>
          <a:lstStyle/>
          <a:p>
            <a:pPr lvl="0" defTabSz="914400" fontAlgn="base">
              <a:spcBef>
                <a:spcPct val="0"/>
              </a:spcBef>
              <a:spcAft>
                <a:spcPct val="0"/>
              </a:spcAft>
            </a:pPr>
            <a:r>
              <a:rPr lang="en-GB" sz="2000" dirty="0">
                <a:ln>
                  <a:noFill/>
                </a:ln>
                <a:solidFill>
                  <a:srgbClr val="0563C1"/>
                </a:solidFill>
                <a:effectLst/>
                <a:latin typeface="Verdana" panose="020B0604030504040204" pitchFamily="34" charset="0"/>
                <a:ea typeface="Verdana" panose="020B0604030504040204" pitchFamily="34" charset="0"/>
                <a:cs typeface="Verdana" panose="020B0604030504040204" pitchFamily="34" charset="0"/>
                <a:sym typeface="+mn-ea"/>
              </a:rPr>
              <a:t>Image</a:t>
            </a:r>
            <a:endParaRPr kumimoji="0" lang="en-GB" sz="2000" b="0" i="0" u="none" strike="noStrike" cap="none" normalizeH="0" baseline="0" dirty="0">
              <a:ln>
                <a:noFill/>
              </a:ln>
              <a:solidFill>
                <a:srgbClr val="0563C1"/>
              </a:solidFill>
              <a:effectLst/>
              <a:latin typeface="Verdana" panose="020B0604030504040204" pitchFamily="34" charset="0"/>
              <a:ea typeface="Verdana" panose="020B0604030504040204" pitchFamily="34" charset="0"/>
              <a:cs typeface="Verdana" panose="020B0604030504040204" pitchFamily="34" charset="0"/>
            </a:endParaRPr>
          </a:p>
          <a:p>
            <a:pPr lvl="0" defTabSz="914400" fontAlgn="base">
              <a:spcBef>
                <a:spcPct val="0"/>
              </a:spcBef>
              <a:spcAft>
                <a:spcPct val="0"/>
              </a:spcAft>
            </a:pPr>
            <a:r>
              <a:rPr lang="en-GB" sz="2000" dirty="0">
                <a:sym typeface="+mn-ea"/>
                <a:hlinkClick r:id="rId2"/>
              </a:rPr>
              <a:t>https://sigopt.com/blog/common-problems-in-hyperparameter-optimization/</a:t>
            </a:r>
            <a:endParaRPr lang="en-US" sz="2000"/>
          </a:p>
        </p:txBody>
      </p:sp>
      <p:pic>
        <p:nvPicPr>
          <p:cNvPr id="22530" name="Picture 2" descr="Common Problems in Hyperparameter Optimization | SigOp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3980" y="1714378"/>
            <a:ext cx="7595774" cy="283986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485140" y="4547235"/>
            <a:ext cx="8357870" cy="1568450"/>
          </a:xfrm>
          <a:prstGeom prst="rect">
            <a:avLst/>
          </a:prstGeom>
          <a:noFill/>
        </p:spPr>
        <p:txBody>
          <a:bodyPr wrap="square" rtlCol="0">
            <a:spAutoFit/>
          </a:bodyPr>
          <a:lstStyle/>
          <a:p>
            <a:pPr lvl="0" defTabSz="914400" fontAlgn="base">
              <a:spcBef>
                <a:spcPct val="0"/>
              </a:spcBef>
              <a:spcAft>
                <a:spcPct val="0"/>
              </a:spcAft>
            </a:pPr>
            <a:r>
              <a:rPr lang="en-GB" sz="1600" dirty="0">
                <a:ln>
                  <a:noFill/>
                </a:ln>
                <a:solidFill>
                  <a:srgbClr val="0563C1"/>
                </a:solidFill>
                <a:effectLst/>
                <a:latin typeface="Verdana" panose="020B0604030504040204" pitchFamily="34" charset="0"/>
                <a:ea typeface="Verdana" panose="020B0604030504040204" pitchFamily="34" charset="0"/>
                <a:cs typeface="Verdana" panose="020B0604030504040204" pitchFamily="34" charset="0"/>
                <a:sym typeface="+mn-ea"/>
              </a:rPr>
              <a:t>Image </a:t>
            </a:r>
            <a:r>
              <a:rPr lang="en-GB" sz="1600" dirty="0">
                <a:solidFill>
                  <a:srgbClr val="0563C1"/>
                </a:solidFill>
                <a:latin typeface="Verdana" panose="020B0604030504040204" pitchFamily="34" charset="0"/>
                <a:ea typeface="Verdana" panose="020B0604030504040204" pitchFamily="34" charset="0"/>
                <a:cs typeface="Verdana" panose="020B0604030504040204" pitchFamily="34" charset="0"/>
                <a:sym typeface="+mn-ea"/>
              </a:rPr>
              <a:t>source: </a:t>
            </a:r>
            <a:endParaRPr lang="en-GB" sz="1600" dirty="0">
              <a:solidFill>
                <a:srgbClr val="0563C1"/>
              </a:solidFill>
              <a:latin typeface="Verdana" panose="020B0604030504040204" pitchFamily="34" charset="0"/>
              <a:ea typeface="Verdana" panose="020B0604030504040204" pitchFamily="34" charset="0"/>
              <a:cs typeface="Verdana" panose="020B0604030504040204" pitchFamily="34" charset="0"/>
            </a:endParaRPr>
          </a:p>
          <a:p>
            <a:pPr lvl="0" defTabSz="914400" fontAlgn="base">
              <a:spcBef>
                <a:spcPct val="0"/>
              </a:spcBef>
              <a:spcAft>
                <a:spcPct val="0"/>
              </a:spcAft>
            </a:pPr>
            <a:r>
              <a:rPr lang="en-GB" sz="1600" dirty="0">
                <a:sym typeface="+mn-ea"/>
                <a:hlinkClick r:id="rId2"/>
              </a:rPr>
              <a:t>https://towardsdatascience.com/hyperparameters-optimization-526348bb8e2d</a:t>
            </a:r>
            <a:endParaRPr lang="en-GB" sz="1600" dirty="0"/>
          </a:p>
          <a:p>
            <a:pPr lvl="0" defTabSz="914400" fontAlgn="base">
              <a:spcBef>
                <a:spcPct val="0"/>
              </a:spcBef>
              <a:spcAft>
                <a:spcPct val="0"/>
              </a:spcAft>
            </a:pPr>
            <a:r>
              <a:rPr lang="en-GB" sz="1600" dirty="0">
                <a:sym typeface="+mn-ea"/>
                <a:hlinkClick r:id="rId2"/>
              </a:rPr>
              <a:t>https://dkopczyk.quantee.co.uk/hyperparameter-optimization/</a:t>
            </a:r>
            <a:r>
              <a:rPr lang="en-GB" sz="1600" dirty="0">
                <a:sym typeface="+mn-ea"/>
              </a:rPr>
              <a:t> </a:t>
            </a:r>
            <a:endParaRPr lang="en-GB" sz="1600" dirty="0"/>
          </a:p>
          <a:p>
            <a:pPr lvl="0" defTabSz="914400" fontAlgn="base">
              <a:spcBef>
                <a:spcPct val="0"/>
              </a:spcBef>
              <a:spcAft>
                <a:spcPct val="0"/>
              </a:spcAft>
            </a:pPr>
            <a:r>
              <a:rPr lang="en-GB" sz="1600" dirty="0">
                <a:sym typeface="+mn-ea"/>
                <a:hlinkClick r:id="rId2"/>
              </a:rPr>
              <a:t>https://stats.stackexchange.com/questions/309729/what-are-the-real-hyperparameters-of-a-neural-network</a:t>
            </a:r>
            <a:endParaRPr lang="en-GB" sz="1600" dirty="0">
              <a:solidFill>
                <a:srgbClr val="0563C1"/>
              </a:solidFill>
              <a:latin typeface="Verdana" panose="020B0604030504040204" pitchFamily="34" charset="0"/>
              <a:ea typeface="Verdana" panose="020B0604030504040204" pitchFamily="34" charset="0"/>
              <a:cs typeface="Verdana" panose="020B0604030504040204" pitchFamily="34" charset="0"/>
            </a:endParaRPr>
          </a:p>
          <a:p>
            <a:pPr lvl="0" defTabSz="914400" fontAlgn="base">
              <a:spcBef>
                <a:spcPct val="0"/>
              </a:spcBef>
              <a:spcAft>
                <a:spcPct val="0"/>
              </a:spcAft>
            </a:pPr>
            <a:r>
              <a:rPr lang="en-GB" sz="1600" dirty="0">
                <a:sym typeface="+mn-ea"/>
                <a:hlinkClick r:id="rId2"/>
              </a:rPr>
              <a:t>https://deepai.org/machine-learning-glossary-and-terms/hyperparameter</a:t>
            </a:r>
            <a:endParaRPr lang="en-US" sz="1600"/>
          </a:p>
        </p:txBody>
      </p:sp>
      <p:pic>
        <p:nvPicPr>
          <p:cNvPr id="19458" name="Picture 2" descr="Hyperparameter Definition | DeepAI"/>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3560" y="802005"/>
            <a:ext cx="7069455" cy="372681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455295" y="5502910"/>
            <a:ext cx="7505065" cy="706755"/>
          </a:xfrm>
          <a:prstGeom prst="rect">
            <a:avLst/>
          </a:prstGeom>
          <a:noFill/>
        </p:spPr>
        <p:txBody>
          <a:bodyPr wrap="square" rtlCol="0">
            <a:spAutoFit/>
          </a:bodyPr>
          <a:lstStyle/>
          <a:p>
            <a:pPr lvl="0" defTabSz="914400" fontAlgn="base">
              <a:spcBef>
                <a:spcPct val="0"/>
              </a:spcBef>
              <a:spcAft>
                <a:spcPct val="0"/>
              </a:spcAft>
            </a:pPr>
            <a:r>
              <a:rPr lang="en-GB" sz="2000" dirty="0">
                <a:ln>
                  <a:noFill/>
                </a:ln>
                <a:solidFill>
                  <a:srgbClr val="0563C1"/>
                </a:solidFill>
                <a:effectLst/>
                <a:latin typeface="Verdana" panose="020B0604030504040204" pitchFamily="34" charset="0"/>
                <a:ea typeface="Verdana" panose="020B0604030504040204" pitchFamily="34" charset="0"/>
                <a:cs typeface="Verdana" panose="020B0604030504040204" pitchFamily="34" charset="0"/>
                <a:sym typeface="+mn-ea"/>
              </a:rPr>
              <a:t>Image </a:t>
            </a:r>
            <a:r>
              <a:rPr lang="en-GB" sz="2000" dirty="0">
                <a:solidFill>
                  <a:srgbClr val="0563C1"/>
                </a:solidFill>
                <a:latin typeface="Verdana" panose="020B0604030504040204" pitchFamily="34" charset="0"/>
                <a:ea typeface="Verdana" panose="020B0604030504040204" pitchFamily="34" charset="0"/>
                <a:cs typeface="Verdana" panose="020B0604030504040204" pitchFamily="34" charset="0"/>
                <a:sym typeface="+mn-ea"/>
              </a:rPr>
              <a:t>source: </a:t>
            </a:r>
            <a:r>
              <a:rPr lang="en-GB" sz="2000" dirty="0">
                <a:sym typeface="+mn-ea"/>
                <a:hlinkClick r:id="rId2"/>
              </a:rPr>
              <a:t>https://blog.floydhub.com/guide-to-hyperparameters-search-for-deep-learning-models/</a:t>
            </a:r>
            <a:endParaRPr lang="en-US" sz="2000"/>
          </a:p>
        </p:txBody>
      </p:sp>
      <p:pic>
        <p:nvPicPr>
          <p:cNvPr id="25604" name="Picture 4" descr="Practical Guide to Hyperparameters Optimization for Deep Learning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0860" y="1352550"/>
            <a:ext cx="7793990" cy="41973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691515" y="5530850"/>
            <a:ext cx="7505065" cy="645160"/>
          </a:xfrm>
          <a:prstGeom prst="rect">
            <a:avLst/>
          </a:prstGeom>
          <a:noFill/>
        </p:spPr>
        <p:txBody>
          <a:bodyPr wrap="square" rtlCol="0">
            <a:spAutoFit/>
          </a:bodyPr>
          <a:lstStyle/>
          <a:p>
            <a:pPr lvl="0" defTabSz="914400" fontAlgn="base">
              <a:spcBef>
                <a:spcPct val="0"/>
              </a:spcBef>
              <a:spcAft>
                <a:spcPct val="0"/>
              </a:spcAft>
            </a:pPr>
            <a:r>
              <a:rPr lang="en-GB" sz="1800" dirty="0">
                <a:ln>
                  <a:noFill/>
                </a:ln>
                <a:solidFill>
                  <a:srgbClr val="0563C1"/>
                </a:solidFill>
                <a:effectLst/>
                <a:latin typeface="Verdana" panose="020B0604030504040204" pitchFamily="34" charset="0"/>
                <a:ea typeface="Verdana" panose="020B0604030504040204" pitchFamily="34" charset="0"/>
                <a:cs typeface="Verdana" panose="020B0604030504040204" pitchFamily="34" charset="0"/>
                <a:sym typeface="+mn-ea"/>
              </a:rPr>
              <a:t>Image </a:t>
            </a:r>
            <a:r>
              <a:rPr lang="en-GB" sz="1800" dirty="0">
                <a:solidFill>
                  <a:srgbClr val="0563C1"/>
                </a:solidFill>
                <a:latin typeface="Verdana" panose="020B0604030504040204" pitchFamily="34" charset="0"/>
                <a:ea typeface="Verdana" panose="020B0604030504040204" pitchFamily="34" charset="0"/>
                <a:cs typeface="Verdana" panose="020B0604030504040204" pitchFamily="34" charset="0"/>
                <a:sym typeface="+mn-ea"/>
              </a:rPr>
              <a:t>source:</a:t>
            </a:r>
            <a:r>
              <a:rPr lang="en-GB" sz="1800" dirty="0">
                <a:sym typeface="+mn-ea"/>
                <a:hlinkClick r:id="rId2"/>
              </a:rPr>
              <a:t>https://towardsdatascience.com/understanding-hyperparameters-and-its-optimisation-techniques-f0debba07568</a:t>
            </a:r>
            <a:r>
              <a:rPr lang="en-GB" sz="1800" dirty="0">
                <a:sym typeface="+mn-ea"/>
              </a:rPr>
              <a:t> </a:t>
            </a:r>
            <a:endParaRPr lang="en-US" sz="1800"/>
          </a:p>
        </p:txBody>
      </p:sp>
      <p:pic>
        <p:nvPicPr>
          <p:cNvPr id="20482" name="Picture 2" descr="Understanding Hyperparameters and its Optimisation techniqu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3079" y="1708150"/>
            <a:ext cx="6396859" cy="350304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841375" y="2457450"/>
            <a:ext cx="7461250" cy="706755"/>
          </a:xfrm>
          <a:prstGeom prst="rect">
            <a:avLst/>
          </a:prstGeom>
          <a:noFill/>
        </p:spPr>
        <p:txBody>
          <a:bodyPr wrap="square" rtlCol="0">
            <a:spAutoFit/>
          </a:bodyPr>
          <a:lstStyle/>
          <a:p>
            <a:pPr algn="ctr"/>
            <a:r>
              <a:rPr lang="en-US" sz="4000">
                <a:solidFill>
                  <a:srgbClr val="C00000"/>
                </a:solidFill>
                <a:sym typeface="+mn-ea"/>
              </a:rPr>
              <a:t>What is learning ..   </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838200" y="842010"/>
            <a:ext cx="7505065" cy="5400675"/>
          </a:xfrm>
          <a:prstGeom prst="rect">
            <a:avLst/>
          </a:prstGeom>
          <a:noFill/>
        </p:spPr>
        <p:txBody>
          <a:bodyPr wrap="square" rtlCol="0">
            <a:spAutoFit/>
          </a:bodyPr>
          <a:lstStyle/>
          <a:p>
            <a:pPr algn="just" fontAlgn="auto">
              <a:lnSpc>
                <a:spcPct val="150000"/>
              </a:lnSpc>
            </a:pPr>
            <a:r>
              <a:rPr lang="en-US" sz="1800" dirty="0">
                <a:solidFill>
                  <a:srgbClr val="C00000"/>
                </a:solidFill>
                <a:latin typeface="Verdana" panose="020B0604030504040204" pitchFamily="34" charset="0"/>
                <a:cs typeface="Verdana" panose="020B0604030504040204" pitchFamily="34" charset="0"/>
                <a:sym typeface="+mn-ea"/>
              </a:rPr>
              <a:t>Linear Regression</a:t>
            </a:r>
            <a:endParaRPr lang="en-US" sz="1800" dirty="0">
              <a:solidFill>
                <a:srgbClr val="0000FF"/>
              </a:solidFill>
              <a:latin typeface="Verdana" panose="020B0604030504040204" pitchFamily="34" charset="0"/>
              <a:cs typeface="Verdana" panose="020B0604030504040204" pitchFamily="34" charset="0"/>
            </a:endParaRPr>
          </a:p>
          <a:p>
            <a:pPr algn="just" fontAlgn="auto">
              <a:lnSpc>
                <a:spcPct val="150000"/>
              </a:lnSpc>
            </a:pPr>
            <a:r>
              <a:rPr lang="en-US" sz="1800" dirty="0">
                <a:solidFill>
                  <a:srgbClr val="0000FF"/>
                </a:solidFill>
                <a:latin typeface="Verdana" panose="020B0604030504040204" pitchFamily="34" charset="0"/>
                <a:cs typeface="Verdana" panose="020B0604030504040204" pitchFamily="34" charset="0"/>
                <a:sym typeface="+mn-ea"/>
              </a:rPr>
              <a:t>Let us first start with the idea of ‘learning’. In Machine Learning, the </a:t>
            </a:r>
            <a:r>
              <a:rPr lang="en-US" sz="1800" dirty="0">
                <a:solidFill>
                  <a:srgbClr val="FF0000"/>
                </a:solidFill>
                <a:latin typeface="Verdana" panose="020B0604030504040204" pitchFamily="34" charset="0"/>
                <a:cs typeface="Verdana" panose="020B0604030504040204" pitchFamily="34" charset="0"/>
                <a:sym typeface="+mn-ea"/>
              </a:rPr>
              <a:t>process of learning involves </a:t>
            </a:r>
            <a:r>
              <a:rPr lang="en-US" sz="1800" dirty="0">
                <a:solidFill>
                  <a:srgbClr val="0000FF"/>
                </a:solidFill>
                <a:latin typeface="Verdana" panose="020B0604030504040204" pitchFamily="34" charset="0"/>
                <a:cs typeface="Verdana" panose="020B0604030504040204" pitchFamily="34" charset="0"/>
                <a:sym typeface="+mn-ea"/>
              </a:rPr>
              <a:t>finding a mathematical function that maps the inputs to the outputs.</a:t>
            </a:r>
          </a:p>
          <a:p>
            <a:pPr algn="just" fontAlgn="auto">
              <a:lnSpc>
                <a:spcPct val="150000"/>
              </a:lnSpc>
            </a:pPr>
            <a:endParaRPr lang="en-US" sz="1800"/>
          </a:p>
          <a:p>
            <a:pPr algn="just" fontAlgn="auto">
              <a:lnSpc>
                <a:spcPct val="150000"/>
              </a:lnSpc>
            </a:pPr>
            <a:endParaRPr lang="en-US" sz="1800"/>
          </a:p>
          <a:p>
            <a:pPr algn="just" fontAlgn="auto">
              <a:lnSpc>
                <a:spcPct val="150000"/>
              </a:lnSpc>
            </a:pPr>
            <a:endParaRPr lang="en-US" sz="1800"/>
          </a:p>
          <a:p>
            <a:pPr algn="just" fontAlgn="auto">
              <a:lnSpc>
                <a:spcPct val="150000"/>
              </a:lnSpc>
            </a:pPr>
            <a:endParaRPr lang="en-US" sz="1800"/>
          </a:p>
          <a:p>
            <a:pPr algn="just" fontAlgn="auto">
              <a:lnSpc>
                <a:spcPct val="150000"/>
              </a:lnSpc>
            </a:pPr>
            <a:endParaRPr lang="en-US" sz="1800"/>
          </a:p>
          <a:p>
            <a:pPr algn="just" fontAlgn="auto">
              <a:lnSpc>
                <a:spcPct val="150000"/>
              </a:lnSpc>
            </a:pPr>
            <a:endParaRPr lang="en-US" sz="1800"/>
          </a:p>
          <a:p>
            <a:pPr algn="just" fontAlgn="auto">
              <a:lnSpc>
                <a:spcPct val="150000"/>
              </a:lnSpc>
            </a:pPr>
            <a:endParaRPr lang="en-US" sz="1800"/>
          </a:p>
          <a:p>
            <a:pPr algn="just" fontAlgn="auto">
              <a:lnSpc>
                <a:spcPct val="150000"/>
              </a:lnSpc>
            </a:pPr>
            <a:r>
              <a:rPr lang="en-US" sz="1600" dirty="0">
                <a:solidFill>
                  <a:srgbClr val="0000FF"/>
                </a:solidFill>
                <a:latin typeface="Verdana" panose="020B0604030504040204" pitchFamily="34" charset="0"/>
                <a:cs typeface="Verdana" panose="020B0604030504040204" pitchFamily="34" charset="0"/>
                <a:sym typeface="+mn-ea"/>
              </a:rPr>
              <a:t>Source: http://www.math.toronto.edu/preparing-for-calculus/4_functions/we_4...</a:t>
            </a:r>
          </a:p>
        </p:txBody>
      </p:sp>
      <p:pic>
        <p:nvPicPr>
          <p:cNvPr id="3" name="Picture 2"/>
          <p:cNvPicPr>
            <a:picLocks noChangeAspect="1"/>
          </p:cNvPicPr>
          <p:nvPr/>
        </p:nvPicPr>
        <p:blipFill>
          <a:blip r:embed="rId2"/>
          <a:stretch>
            <a:fillRect/>
          </a:stretch>
        </p:blipFill>
        <p:spPr>
          <a:xfrm>
            <a:off x="2780665" y="2555875"/>
            <a:ext cx="3475990" cy="2942590"/>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838200" y="1280160"/>
            <a:ext cx="7505065" cy="4246245"/>
          </a:xfrm>
          <a:prstGeom prst="rect">
            <a:avLst/>
          </a:prstGeom>
          <a:noFill/>
        </p:spPr>
        <p:txBody>
          <a:bodyPr wrap="square" rtlCol="0">
            <a:spAutoFit/>
          </a:bodyPr>
          <a:lstStyle/>
          <a:p>
            <a:pPr algn="just" fontAlgn="auto">
              <a:lnSpc>
                <a:spcPct val="150000"/>
              </a:lnSpc>
            </a:pPr>
            <a:r>
              <a:rPr lang="en-US" sz="2000" dirty="0">
                <a:solidFill>
                  <a:srgbClr val="0000FF"/>
                </a:solidFill>
                <a:latin typeface="Verdana" panose="020B0604030504040204" pitchFamily="34" charset="0"/>
                <a:cs typeface="Verdana" panose="020B0604030504040204" pitchFamily="34" charset="0"/>
                <a:sym typeface="+mn-ea"/>
              </a:rPr>
              <a:t>In the simplest case, that function is linear</a:t>
            </a:r>
            <a:endParaRPr lang="en-US" sz="2000" dirty="0">
              <a:solidFill>
                <a:srgbClr val="0000FF"/>
              </a:solidFill>
              <a:latin typeface="Verdana" panose="020B0604030504040204" pitchFamily="34" charset="0"/>
              <a:cs typeface="Verdana" panose="020B0604030504040204" pitchFamily="34" charset="0"/>
            </a:endParaRPr>
          </a:p>
          <a:p>
            <a:pPr algn="just" fontAlgn="auto">
              <a:lnSpc>
                <a:spcPct val="150000"/>
              </a:lnSpc>
            </a:pPr>
            <a:endParaRPr lang="en-US" sz="2000" dirty="0">
              <a:solidFill>
                <a:srgbClr val="0000FF"/>
              </a:solidFill>
              <a:latin typeface="Verdana" panose="020B0604030504040204" pitchFamily="34" charset="0"/>
              <a:cs typeface="Verdana" panose="020B0604030504040204" pitchFamily="34" charset="0"/>
            </a:endParaRPr>
          </a:p>
          <a:p>
            <a:pPr algn="just" fontAlgn="auto">
              <a:lnSpc>
                <a:spcPct val="150000"/>
              </a:lnSpc>
            </a:pPr>
            <a:r>
              <a:rPr lang="en-US" sz="2000" dirty="0">
                <a:solidFill>
                  <a:srgbClr val="C00000"/>
                </a:solidFill>
                <a:latin typeface="Verdana" panose="020B0604030504040204" pitchFamily="34" charset="0"/>
                <a:cs typeface="Verdana" panose="020B0604030504040204" pitchFamily="34" charset="0"/>
                <a:sym typeface="+mn-ea"/>
              </a:rPr>
              <a:t>What is a Linear Relationship?</a:t>
            </a:r>
            <a:endParaRPr lang="en-US" sz="2000" dirty="0">
              <a:solidFill>
                <a:srgbClr val="0000FF"/>
              </a:solidFill>
              <a:latin typeface="Verdana" panose="020B0604030504040204" pitchFamily="34" charset="0"/>
              <a:cs typeface="Verdana" panose="020B0604030504040204" pitchFamily="34" charset="0"/>
            </a:endParaRPr>
          </a:p>
          <a:p>
            <a:pPr algn="just" fontAlgn="auto">
              <a:lnSpc>
                <a:spcPct val="150000"/>
              </a:lnSpc>
            </a:pPr>
            <a:r>
              <a:rPr lang="en-US" sz="2000" dirty="0">
                <a:solidFill>
                  <a:srgbClr val="0000FF"/>
                </a:solidFill>
                <a:latin typeface="Verdana" panose="020B0604030504040204" pitchFamily="34" charset="0"/>
                <a:cs typeface="Verdana" panose="020B0604030504040204" pitchFamily="34" charset="0"/>
                <a:sym typeface="+mn-ea"/>
              </a:rPr>
              <a:t>A linear relationship means that you can represent the relationship between </a:t>
            </a:r>
            <a:r>
              <a:rPr lang="en-US" sz="2000" dirty="0">
                <a:solidFill>
                  <a:srgbClr val="FF0000"/>
                </a:solidFill>
                <a:latin typeface="Verdana" panose="020B0604030504040204" pitchFamily="34" charset="0"/>
                <a:cs typeface="Verdana" panose="020B0604030504040204" pitchFamily="34" charset="0"/>
                <a:sym typeface="+mn-ea"/>
              </a:rPr>
              <a:t>two sets of variables with a straight line. </a:t>
            </a:r>
            <a:r>
              <a:rPr lang="en-US" sz="2000" dirty="0">
                <a:solidFill>
                  <a:srgbClr val="0000FF"/>
                </a:solidFill>
                <a:latin typeface="Verdana" panose="020B0604030504040204" pitchFamily="34" charset="0"/>
                <a:cs typeface="Verdana" panose="020B0604030504040204" pitchFamily="34" charset="0"/>
                <a:sym typeface="+mn-ea"/>
              </a:rPr>
              <a:t>Many phenomena represent a linear relationship. For example, the force involved in stretching a rubber band. We can represent this relationship in the form of a linear equation in the form:</a:t>
            </a:r>
            <a:endParaRPr lang="en-US" sz="20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838200" y="5690870"/>
            <a:ext cx="7505065" cy="398780"/>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pPr>
            <a:r>
              <a:rPr lang="en-GB" sz="2000" dirty="0">
                <a:ln>
                  <a:noFill/>
                </a:ln>
                <a:solidFill>
                  <a:srgbClr val="0563C1"/>
                </a:solidFill>
                <a:effectLst/>
                <a:latin typeface="Verdana" panose="020B0604030504040204" pitchFamily="34" charset="0"/>
                <a:ea typeface="Verdana" panose="020B0604030504040204" pitchFamily="34" charset="0"/>
                <a:cs typeface="Verdana" panose="020B0604030504040204" pitchFamily="34" charset="0"/>
                <a:sym typeface="+mn-ea"/>
                <a:hlinkClick r:id="rId2"/>
              </a:rPr>
              <a:t>https://en.wikipedia.org/wiki/Stochastic_process</a:t>
            </a:r>
            <a:r>
              <a:rPr lang="en-GB" sz="2000" dirty="0">
                <a:ln>
                  <a:noFill/>
                </a:ln>
                <a:effectLst/>
                <a:latin typeface="Verdana" panose="020B0604030504040204" pitchFamily="34" charset="0"/>
                <a:ea typeface="Verdana" panose="020B0604030504040204" pitchFamily="34" charset="0"/>
                <a:cs typeface="Verdana" panose="020B0604030504040204" pitchFamily="34" charset="0"/>
                <a:sym typeface="+mn-ea"/>
              </a:rPr>
              <a:t> </a:t>
            </a:r>
            <a:endParaRPr lang="en-US" sz="2000"/>
          </a:p>
        </p:txBody>
      </p:sp>
      <p:pic>
        <p:nvPicPr>
          <p:cNvPr id="11266" name="Picture 2" descr="https://upload.wikimedia.org/wikipedia/commons/thumb/3/3f/DriftedWienerProcess1D.svg/720px-DriftedWienerProcess1D.sv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56417" y="1009085"/>
            <a:ext cx="6211208" cy="465840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838200" y="1280160"/>
            <a:ext cx="7505065" cy="4246245"/>
          </a:xfrm>
          <a:prstGeom prst="rect">
            <a:avLst/>
          </a:prstGeom>
          <a:noFill/>
        </p:spPr>
        <p:txBody>
          <a:bodyPr wrap="square" rtlCol="0">
            <a:spAutoFit/>
          </a:bodyPr>
          <a:lstStyle/>
          <a:p>
            <a:pPr algn="just" fontAlgn="auto">
              <a:lnSpc>
                <a:spcPct val="150000"/>
              </a:lnSpc>
            </a:pPr>
            <a:r>
              <a:rPr lang="en-US" sz="2000" dirty="0">
                <a:solidFill>
                  <a:srgbClr val="FF0000"/>
                </a:solidFill>
                <a:latin typeface="Verdana" panose="020B0604030504040204" pitchFamily="34" charset="0"/>
                <a:cs typeface="Verdana" panose="020B0604030504040204" pitchFamily="34" charset="0"/>
                <a:sym typeface="+mn-ea"/>
              </a:rPr>
              <a:t>y = mx + b</a:t>
            </a:r>
            <a:endParaRPr lang="en-US" sz="2000" dirty="0">
              <a:solidFill>
                <a:srgbClr val="FF0000"/>
              </a:solidFill>
              <a:latin typeface="Verdana" panose="020B0604030504040204" pitchFamily="34" charset="0"/>
              <a:cs typeface="Verdana" panose="020B0604030504040204" pitchFamily="34" charset="0"/>
            </a:endParaRPr>
          </a:p>
          <a:p>
            <a:pPr algn="just" fontAlgn="auto">
              <a:lnSpc>
                <a:spcPct val="150000"/>
              </a:lnSpc>
            </a:pPr>
            <a:endParaRPr lang="en-US" sz="2000" dirty="0">
              <a:solidFill>
                <a:srgbClr val="0000FF"/>
              </a:solidFill>
              <a:latin typeface="Verdana" panose="020B0604030504040204" pitchFamily="34" charset="0"/>
              <a:cs typeface="Verdana" panose="020B0604030504040204" pitchFamily="34" charset="0"/>
            </a:endParaRPr>
          </a:p>
          <a:p>
            <a:pPr algn="just" fontAlgn="auto">
              <a:lnSpc>
                <a:spcPct val="150000"/>
              </a:lnSpc>
            </a:pPr>
            <a:r>
              <a:rPr lang="en-US" sz="2000" dirty="0">
                <a:solidFill>
                  <a:srgbClr val="0000FF"/>
                </a:solidFill>
                <a:latin typeface="Verdana" panose="020B0604030504040204" pitchFamily="34" charset="0"/>
                <a:cs typeface="Verdana" panose="020B0604030504040204" pitchFamily="34" charset="0"/>
                <a:sym typeface="+mn-ea"/>
              </a:rPr>
              <a:t>Where:</a:t>
            </a:r>
            <a:endParaRPr lang="en-US" sz="2000" dirty="0">
              <a:solidFill>
                <a:srgbClr val="0000FF"/>
              </a:solidFill>
              <a:latin typeface="Verdana" panose="020B0604030504040204" pitchFamily="34" charset="0"/>
              <a:cs typeface="Verdana" panose="020B0604030504040204" pitchFamily="34" charset="0"/>
            </a:endParaRPr>
          </a:p>
          <a:p>
            <a:pPr algn="just" fontAlgn="auto">
              <a:lnSpc>
                <a:spcPct val="150000"/>
              </a:lnSpc>
            </a:pPr>
            <a:endParaRPr lang="en-US" sz="2000" dirty="0">
              <a:solidFill>
                <a:srgbClr val="0000FF"/>
              </a:solidFill>
              <a:latin typeface="Verdana" panose="020B0604030504040204" pitchFamily="34" charset="0"/>
              <a:cs typeface="Verdana" panose="020B0604030504040204" pitchFamily="34" charset="0"/>
            </a:endParaRPr>
          </a:p>
          <a:p>
            <a:pPr algn="just" fontAlgn="auto">
              <a:lnSpc>
                <a:spcPct val="150000"/>
              </a:lnSpc>
            </a:pPr>
            <a:r>
              <a:rPr lang="en-US" sz="2000" dirty="0">
                <a:solidFill>
                  <a:srgbClr val="0000FF"/>
                </a:solidFill>
                <a:latin typeface="Verdana" panose="020B0604030504040204" pitchFamily="34" charset="0"/>
                <a:cs typeface="Verdana" panose="020B0604030504040204" pitchFamily="34" charset="0"/>
                <a:sym typeface="+mn-ea"/>
              </a:rPr>
              <a:t>“m” is the slope of the line,</a:t>
            </a:r>
            <a:endParaRPr lang="en-US" sz="2000" dirty="0">
              <a:solidFill>
                <a:srgbClr val="0000FF"/>
              </a:solidFill>
              <a:latin typeface="Verdana" panose="020B0604030504040204" pitchFamily="34" charset="0"/>
              <a:cs typeface="Verdana" panose="020B0604030504040204" pitchFamily="34" charset="0"/>
            </a:endParaRPr>
          </a:p>
          <a:p>
            <a:pPr algn="just" fontAlgn="auto">
              <a:lnSpc>
                <a:spcPct val="150000"/>
              </a:lnSpc>
            </a:pPr>
            <a:endParaRPr lang="en-US" sz="2000" dirty="0">
              <a:solidFill>
                <a:srgbClr val="0000FF"/>
              </a:solidFill>
              <a:latin typeface="Verdana" panose="020B0604030504040204" pitchFamily="34" charset="0"/>
              <a:cs typeface="Verdana" panose="020B0604030504040204" pitchFamily="34" charset="0"/>
            </a:endParaRPr>
          </a:p>
          <a:p>
            <a:pPr algn="just" fontAlgn="auto">
              <a:lnSpc>
                <a:spcPct val="150000"/>
              </a:lnSpc>
            </a:pPr>
            <a:r>
              <a:rPr lang="en-US" sz="2000" dirty="0">
                <a:solidFill>
                  <a:srgbClr val="0000FF"/>
                </a:solidFill>
                <a:latin typeface="Verdana" panose="020B0604030504040204" pitchFamily="34" charset="0"/>
                <a:cs typeface="Verdana" panose="020B0604030504040204" pitchFamily="34" charset="0"/>
                <a:sym typeface="+mn-ea"/>
              </a:rPr>
              <a:t>“x” is any point (an input or x-value) on the line,</a:t>
            </a:r>
            <a:endParaRPr lang="en-US" sz="2000" dirty="0">
              <a:solidFill>
                <a:srgbClr val="0000FF"/>
              </a:solidFill>
              <a:latin typeface="Verdana" panose="020B0604030504040204" pitchFamily="34" charset="0"/>
              <a:cs typeface="Verdana" panose="020B0604030504040204" pitchFamily="34" charset="0"/>
            </a:endParaRPr>
          </a:p>
          <a:p>
            <a:pPr algn="just" fontAlgn="auto">
              <a:lnSpc>
                <a:spcPct val="150000"/>
              </a:lnSpc>
            </a:pPr>
            <a:endParaRPr lang="en-US" sz="2000" dirty="0">
              <a:solidFill>
                <a:srgbClr val="0000FF"/>
              </a:solidFill>
              <a:latin typeface="Verdana" panose="020B0604030504040204" pitchFamily="34" charset="0"/>
              <a:cs typeface="Verdana" panose="020B0604030504040204" pitchFamily="34" charset="0"/>
            </a:endParaRPr>
          </a:p>
          <a:p>
            <a:pPr algn="just" fontAlgn="auto">
              <a:lnSpc>
                <a:spcPct val="150000"/>
              </a:lnSpc>
            </a:pPr>
            <a:r>
              <a:rPr lang="en-US" sz="2000" dirty="0">
                <a:solidFill>
                  <a:srgbClr val="0000FF"/>
                </a:solidFill>
                <a:latin typeface="Verdana" panose="020B0604030504040204" pitchFamily="34" charset="0"/>
                <a:cs typeface="Verdana" panose="020B0604030504040204" pitchFamily="34" charset="0"/>
                <a:sym typeface="+mn-ea"/>
              </a:rPr>
              <a:t>and “b” is where the line crosses the y-axis.</a:t>
            </a:r>
            <a:endParaRPr lang="en-US" sz="200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6" name="Picture 8" descr="Graph: Line lies on (-2,-4), (1,2) and (2,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9106" y="1319439"/>
            <a:ext cx="7067654" cy="435564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838200" y="1659890"/>
            <a:ext cx="7505065" cy="2399665"/>
          </a:xfrm>
          <a:prstGeom prst="rect">
            <a:avLst/>
          </a:prstGeom>
          <a:noFill/>
        </p:spPr>
        <p:txBody>
          <a:bodyPr wrap="square" rtlCol="0">
            <a:spAutoFit/>
          </a:bodyPr>
          <a:lstStyle/>
          <a:p>
            <a:pPr algn="just" fontAlgn="auto">
              <a:lnSpc>
                <a:spcPct val="150000"/>
              </a:lnSpc>
            </a:pPr>
            <a:r>
              <a:rPr lang="en-US" sz="2000" dirty="0">
                <a:solidFill>
                  <a:srgbClr val="0000FF"/>
                </a:solidFill>
                <a:latin typeface="Verdana" panose="020B0604030504040204" pitchFamily="34" charset="0"/>
                <a:cs typeface="Verdana" panose="020B0604030504040204" pitchFamily="34" charset="0"/>
                <a:sym typeface="+mn-ea"/>
              </a:rPr>
              <a:t>In linear relationships, </a:t>
            </a:r>
            <a:r>
              <a:rPr lang="en-US" sz="2000" dirty="0">
                <a:solidFill>
                  <a:srgbClr val="FF0000"/>
                </a:solidFill>
                <a:latin typeface="Verdana" panose="020B0604030504040204" pitchFamily="34" charset="0"/>
                <a:cs typeface="Verdana" panose="020B0604030504040204" pitchFamily="34" charset="0"/>
                <a:sym typeface="+mn-ea"/>
              </a:rPr>
              <a:t>any given change in an independent variable produces a corresponding change in the dependent variable</a:t>
            </a:r>
            <a:r>
              <a:rPr lang="en-US" sz="2000" dirty="0">
                <a:solidFill>
                  <a:srgbClr val="0000FF"/>
                </a:solidFill>
                <a:latin typeface="Verdana" panose="020B0604030504040204" pitchFamily="34" charset="0"/>
                <a:cs typeface="Verdana" panose="020B0604030504040204" pitchFamily="34" charset="0"/>
                <a:sym typeface="+mn-ea"/>
              </a:rPr>
              <a:t>. Linear regression is used in predicting many problems like sales forecasting, analysing customer behaviour etc.</a:t>
            </a:r>
            <a:endParaRPr lang="en-US" sz="200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838200" y="1280160"/>
            <a:ext cx="7505065" cy="553085"/>
          </a:xfrm>
          <a:prstGeom prst="rect">
            <a:avLst/>
          </a:prstGeom>
          <a:noFill/>
        </p:spPr>
        <p:txBody>
          <a:bodyPr wrap="square" rtlCol="0">
            <a:spAutoFit/>
          </a:bodyPr>
          <a:lstStyle/>
          <a:p>
            <a:pPr algn="just" fontAlgn="auto">
              <a:lnSpc>
                <a:spcPct val="150000"/>
              </a:lnSpc>
            </a:pPr>
            <a:r>
              <a:rPr lang="en-US" sz="2000" dirty="0">
                <a:solidFill>
                  <a:srgbClr val="0000FF"/>
                </a:solidFill>
                <a:latin typeface="Verdana" panose="020B0604030504040204" pitchFamily="34" charset="0"/>
                <a:cs typeface="Verdana" panose="020B0604030504040204" pitchFamily="34" charset="0"/>
                <a:sym typeface="+mn-ea"/>
              </a:rPr>
              <a:t>It can be represented as below:</a:t>
            </a:r>
            <a:endParaRPr lang="en-US" sz="2000"/>
          </a:p>
        </p:txBody>
      </p:sp>
      <p:pic>
        <p:nvPicPr>
          <p:cNvPr id="3" name="Picture 2"/>
          <p:cNvPicPr>
            <a:picLocks noChangeAspect="1"/>
          </p:cNvPicPr>
          <p:nvPr/>
        </p:nvPicPr>
        <p:blipFill>
          <a:blip r:embed="rId2"/>
          <a:stretch>
            <a:fillRect/>
          </a:stretch>
        </p:blipFill>
        <p:spPr>
          <a:xfrm>
            <a:off x="1883410" y="2014220"/>
            <a:ext cx="4873625" cy="3755390"/>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838200" y="1645285"/>
            <a:ext cx="7505065" cy="2399665"/>
          </a:xfrm>
          <a:prstGeom prst="rect">
            <a:avLst/>
          </a:prstGeom>
          <a:noFill/>
        </p:spPr>
        <p:txBody>
          <a:bodyPr wrap="square" rtlCol="0">
            <a:spAutoFit/>
          </a:bodyPr>
          <a:lstStyle/>
          <a:p>
            <a:pPr algn="just" fontAlgn="auto">
              <a:lnSpc>
                <a:spcPct val="150000"/>
              </a:lnSpc>
            </a:pPr>
            <a:r>
              <a:rPr lang="en-US" sz="2000" dirty="0">
                <a:solidFill>
                  <a:srgbClr val="0000FF"/>
                </a:solidFill>
                <a:latin typeface="Verdana" panose="020B0604030504040204" pitchFamily="34" charset="0"/>
                <a:cs typeface="Verdana" panose="020B0604030504040204" pitchFamily="34" charset="0"/>
                <a:sym typeface="+mn-ea"/>
              </a:rPr>
              <a:t>The linear regression model aims to find a relationship between one or more features (independent variables) and a continuous target variable (dependent variable).  We refer to the above </a:t>
            </a:r>
            <a:r>
              <a:rPr lang="en-US" sz="2000" dirty="0">
                <a:solidFill>
                  <a:srgbClr val="FF0000"/>
                </a:solidFill>
                <a:latin typeface="Verdana" panose="020B0604030504040204" pitchFamily="34" charset="0"/>
                <a:cs typeface="Verdana" panose="020B0604030504040204" pitchFamily="34" charset="0"/>
                <a:sym typeface="+mn-ea"/>
              </a:rPr>
              <a:t>as Ordinary Linear Regression, i.e. the simplest form of Linear Regression</a:t>
            </a:r>
            <a:endParaRPr lang="en-US" sz="200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838200" y="1601470"/>
            <a:ext cx="7505065" cy="2861310"/>
          </a:xfrm>
          <a:prstGeom prst="rect">
            <a:avLst/>
          </a:prstGeom>
          <a:noFill/>
        </p:spPr>
        <p:txBody>
          <a:bodyPr wrap="square" rtlCol="0">
            <a:spAutoFit/>
          </a:bodyPr>
          <a:lstStyle/>
          <a:p>
            <a:pPr algn="just" fontAlgn="auto">
              <a:lnSpc>
                <a:spcPct val="150000"/>
              </a:lnSpc>
            </a:pPr>
            <a:r>
              <a:rPr lang="en-US" sz="2000" dirty="0">
                <a:solidFill>
                  <a:srgbClr val="0000FF"/>
                </a:solidFill>
                <a:latin typeface="Verdana" panose="020B0604030504040204" pitchFamily="34" charset="0"/>
                <a:cs typeface="Verdana" panose="020B0604030504040204" pitchFamily="34" charset="0"/>
                <a:sym typeface="+mn-ea"/>
              </a:rPr>
              <a:t>Let us now consider three models which </a:t>
            </a:r>
            <a:r>
              <a:rPr lang="en-US" sz="2000" dirty="0">
                <a:solidFill>
                  <a:srgbClr val="FF0000"/>
                </a:solidFill>
                <a:latin typeface="Verdana" panose="020B0604030504040204" pitchFamily="34" charset="0"/>
                <a:cs typeface="Verdana" panose="020B0604030504040204" pitchFamily="34" charset="0"/>
                <a:sym typeface="+mn-ea"/>
              </a:rPr>
              <a:t>we can infer from Ordinary Linear Regression</a:t>
            </a:r>
            <a:endParaRPr lang="en-US" sz="2000" dirty="0">
              <a:solidFill>
                <a:srgbClr val="FF0000"/>
              </a:solidFill>
              <a:latin typeface="Verdana" panose="020B0604030504040204" pitchFamily="34" charset="0"/>
              <a:cs typeface="Verdana" panose="020B0604030504040204" pitchFamily="34" charset="0"/>
            </a:endParaRPr>
          </a:p>
          <a:p>
            <a:pPr algn="just" fontAlgn="auto">
              <a:lnSpc>
                <a:spcPct val="150000"/>
              </a:lnSpc>
            </a:pPr>
            <a:endParaRPr lang="en-US" sz="2000" dirty="0">
              <a:solidFill>
                <a:srgbClr val="0000FF"/>
              </a:solidFill>
              <a:latin typeface="Verdana" panose="020B0604030504040204" pitchFamily="34" charset="0"/>
              <a:cs typeface="Verdana" panose="020B0604030504040204" pitchFamily="34" charset="0"/>
            </a:endParaRPr>
          </a:p>
          <a:p>
            <a:pPr marL="342900" indent="-342900" algn="just" fontAlgn="auto">
              <a:lnSpc>
                <a:spcPct val="150000"/>
              </a:lnSpc>
              <a:buAutoNum type="arabicPeriod"/>
            </a:pPr>
            <a:r>
              <a:rPr lang="en-US" sz="2000" dirty="0">
                <a:solidFill>
                  <a:srgbClr val="0000FF"/>
                </a:solidFill>
                <a:latin typeface="Verdana" panose="020B0604030504040204" pitchFamily="34" charset="0"/>
                <a:cs typeface="Verdana" panose="020B0604030504040204" pitchFamily="34" charset="0"/>
                <a:sym typeface="+mn-ea"/>
              </a:rPr>
              <a:t>Multiple Linear Regression</a:t>
            </a:r>
            <a:endParaRPr lang="en-US" sz="2000" dirty="0">
              <a:solidFill>
                <a:srgbClr val="0000FF"/>
              </a:solidFill>
              <a:latin typeface="Verdana" panose="020B0604030504040204" pitchFamily="34" charset="0"/>
              <a:cs typeface="Verdana" panose="020B0604030504040204" pitchFamily="34" charset="0"/>
            </a:endParaRPr>
          </a:p>
          <a:p>
            <a:pPr marL="342900" indent="-342900" algn="just" fontAlgn="auto">
              <a:lnSpc>
                <a:spcPct val="150000"/>
              </a:lnSpc>
              <a:buAutoNum type="arabicPeriod"/>
            </a:pPr>
            <a:r>
              <a:rPr lang="en-US" sz="2000" dirty="0">
                <a:solidFill>
                  <a:srgbClr val="0000FF"/>
                </a:solidFill>
                <a:latin typeface="Verdana" panose="020B0604030504040204" pitchFamily="34" charset="0"/>
                <a:cs typeface="Verdana" panose="020B0604030504040204" pitchFamily="34" charset="0"/>
                <a:sym typeface="+mn-ea"/>
              </a:rPr>
              <a:t>Generalised Linear model</a:t>
            </a:r>
            <a:endParaRPr lang="en-US" sz="2000" dirty="0">
              <a:solidFill>
                <a:srgbClr val="0000FF"/>
              </a:solidFill>
              <a:latin typeface="Verdana" panose="020B0604030504040204" pitchFamily="34" charset="0"/>
              <a:cs typeface="Verdana" panose="020B0604030504040204" pitchFamily="34" charset="0"/>
            </a:endParaRPr>
          </a:p>
          <a:p>
            <a:pPr marL="342900" indent="-342900" algn="just" fontAlgn="auto">
              <a:lnSpc>
                <a:spcPct val="150000"/>
              </a:lnSpc>
              <a:buAutoNum type="arabicPeriod"/>
            </a:pPr>
            <a:r>
              <a:rPr lang="en-US" sz="2000" dirty="0">
                <a:solidFill>
                  <a:srgbClr val="0000FF"/>
                </a:solidFill>
                <a:latin typeface="Verdana" panose="020B0604030504040204" pitchFamily="34" charset="0"/>
                <a:cs typeface="Verdana" panose="020B0604030504040204" pitchFamily="34" charset="0"/>
                <a:sym typeface="+mn-ea"/>
              </a:rPr>
              <a:t>Polynomial Regression</a:t>
            </a:r>
            <a:endParaRPr lang="en-US" sz="200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838200" y="1075690"/>
            <a:ext cx="7505065" cy="3322955"/>
          </a:xfrm>
          <a:prstGeom prst="rect">
            <a:avLst/>
          </a:prstGeom>
          <a:noFill/>
        </p:spPr>
        <p:txBody>
          <a:bodyPr wrap="square" rtlCol="0">
            <a:spAutoFit/>
          </a:bodyPr>
          <a:lstStyle/>
          <a:p>
            <a:pPr algn="just" fontAlgn="auto">
              <a:lnSpc>
                <a:spcPct val="150000"/>
              </a:lnSpc>
            </a:pPr>
            <a:r>
              <a:rPr lang="en-US" sz="2000" dirty="0">
                <a:solidFill>
                  <a:srgbClr val="C00000"/>
                </a:solidFill>
                <a:latin typeface="Verdana" panose="020B0604030504040204" pitchFamily="34" charset="0"/>
                <a:cs typeface="Verdana" panose="020B0604030504040204" pitchFamily="34" charset="0"/>
                <a:sym typeface="+mn-ea"/>
              </a:rPr>
              <a:t>1) Multiple Linear Regression</a:t>
            </a:r>
            <a:endParaRPr lang="en-US" sz="2000" dirty="0">
              <a:solidFill>
                <a:srgbClr val="0000FF"/>
              </a:solidFill>
              <a:latin typeface="Verdana" panose="020B0604030504040204" pitchFamily="34" charset="0"/>
              <a:cs typeface="Verdana" panose="020B0604030504040204" pitchFamily="34" charset="0"/>
            </a:endParaRPr>
          </a:p>
          <a:p>
            <a:pPr algn="just" fontAlgn="auto">
              <a:lnSpc>
                <a:spcPct val="150000"/>
              </a:lnSpc>
            </a:pPr>
            <a:r>
              <a:rPr lang="en-US" sz="2000" dirty="0">
                <a:solidFill>
                  <a:srgbClr val="0000FF"/>
                </a:solidFill>
                <a:latin typeface="Verdana" panose="020B0604030504040204" pitchFamily="34" charset="0"/>
                <a:cs typeface="Verdana" panose="020B0604030504040204" pitchFamily="34" charset="0"/>
                <a:sym typeface="+mn-ea"/>
              </a:rPr>
              <a:t>The first obvious variant of the simple Linear Regression is multiple linear regression. When there is only one feature, we have Uni-variate Linear Regression, and if there are multiple features, we have Multiple Linear Regression. </a:t>
            </a:r>
            <a:r>
              <a:rPr lang="en-US" sz="2000" dirty="0">
                <a:solidFill>
                  <a:srgbClr val="FF0000"/>
                </a:solidFill>
                <a:latin typeface="Verdana" panose="020B0604030504040204" pitchFamily="34" charset="0"/>
                <a:cs typeface="Verdana" panose="020B0604030504040204" pitchFamily="34" charset="0"/>
                <a:sym typeface="+mn-ea"/>
              </a:rPr>
              <a:t>For Multiple linear regression</a:t>
            </a:r>
            <a:r>
              <a:rPr lang="en-US" sz="2000" dirty="0">
                <a:solidFill>
                  <a:srgbClr val="0000FF"/>
                </a:solidFill>
                <a:latin typeface="Verdana" panose="020B0604030504040204" pitchFamily="34" charset="0"/>
                <a:cs typeface="Verdana" panose="020B0604030504040204" pitchFamily="34" charset="0"/>
                <a:sym typeface="+mn-ea"/>
              </a:rPr>
              <a:t>, the model can be represented in a general form as</a:t>
            </a:r>
            <a:endParaRPr lang="en-US" sz="2000"/>
          </a:p>
        </p:txBody>
      </p:sp>
      <p:pic>
        <p:nvPicPr>
          <p:cNvPr id="5" name="Picture 4"/>
          <p:cNvPicPr>
            <a:picLocks noChangeAspect="1"/>
          </p:cNvPicPr>
          <p:nvPr/>
        </p:nvPicPr>
        <p:blipFill>
          <a:blip r:embed="rId2"/>
          <a:stretch>
            <a:fillRect/>
          </a:stretch>
        </p:blipFill>
        <p:spPr>
          <a:xfrm>
            <a:off x="1337310" y="4766945"/>
            <a:ext cx="6054725" cy="709295"/>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838200" y="1280160"/>
            <a:ext cx="7505065" cy="4707890"/>
          </a:xfrm>
          <a:prstGeom prst="rect">
            <a:avLst/>
          </a:prstGeom>
          <a:noFill/>
        </p:spPr>
        <p:txBody>
          <a:bodyPr wrap="square" rtlCol="0">
            <a:spAutoFit/>
          </a:bodyPr>
          <a:lstStyle/>
          <a:p>
            <a:pPr algn="just" fontAlgn="auto">
              <a:lnSpc>
                <a:spcPct val="150000"/>
              </a:lnSpc>
            </a:pPr>
            <a:r>
              <a:rPr lang="en-US" sz="2000" dirty="0">
                <a:solidFill>
                  <a:srgbClr val="0000FF"/>
                </a:solidFill>
                <a:latin typeface="Verdana" panose="020B0604030504040204" pitchFamily="34" charset="0"/>
                <a:cs typeface="Verdana" panose="020B0604030504040204" pitchFamily="34" charset="0"/>
                <a:sym typeface="+mn-ea"/>
              </a:rPr>
              <a:t>This equation is a more generic form of the equation y = mx + c</a:t>
            </a:r>
            <a:endParaRPr lang="en-US" sz="2000" dirty="0">
              <a:solidFill>
                <a:srgbClr val="0000FF"/>
              </a:solidFill>
              <a:latin typeface="Verdana" panose="020B0604030504040204" pitchFamily="34" charset="0"/>
              <a:cs typeface="Verdana" panose="020B0604030504040204" pitchFamily="34" charset="0"/>
            </a:endParaRPr>
          </a:p>
          <a:p>
            <a:pPr algn="just" fontAlgn="auto">
              <a:lnSpc>
                <a:spcPct val="150000"/>
              </a:lnSpc>
            </a:pPr>
            <a:endParaRPr lang="en-US" sz="2000" dirty="0">
              <a:solidFill>
                <a:srgbClr val="0000FF"/>
              </a:solidFill>
              <a:latin typeface="Verdana" panose="020B0604030504040204" pitchFamily="34" charset="0"/>
              <a:cs typeface="Verdana" panose="020B0604030504040204" pitchFamily="34" charset="0"/>
            </a:endParaRPr>
          </a:p>
          <a:p>
            <a:pPr algn="just" fontAlgn="auto">
              <a:lnSpc>
                <a:spcPct val="150000"/>
              </a:lnSpc>
            </a:pPr>
            <a:r>
              <a:rPr lang="en-US" sz="2000" dirty="0">
                <a:solidFill>
                  <a:srgbClr val="0000FF"/>
                </a:solidFill>
                <a:latin typeface="Verdana" panose="020B0604030504040204" pitchFamily="34" charset="0"/>
                <a:cs typeface="Verdana" panose="020B0604030504040204" pitchFamily="34" charset="0"/>
                <a:sym typeface="+mn-ea"/>
              </a:rPr>
              <a:t>Training of the model involves finding the parameters so that the model best fits the data. The line for which the error between the predicted values and the observed values is minimum is called the best fit line or the regression line. These errors are also called as </a:t>
            </a:r>
            <a:r>
              <a:rPr lang="en-US" sz="2000" dirty="0">
                <a:solidFill>
                  <a:srgbClr val="FF0000"/>
                </a:solidFill>
                <a:latin typeface="Verdana" panose="020B0604030504040204" pitchFamily="34" charset="0"/>
                <a:cs typeface="Verdana" panose="020B0604030504040204" pitchFamily="34" charset="0"/>
                <a:sym typeface="+mn-ea"/>
              </a:rPr>
              <a:t>residuals.</a:t>
            </a:r>
            <a:r>
              <a:rPr lang="en-US" sz="2000" dirty="0">
                <a:solidFill>
                  <a:srgbClr val="0000FF"/>
                </a:solidFill>
                <a:latin typeface="Verdana" panose="020B0604030504040204" pitchFamily="34" charset="0"/>
                <a:cs typeface="Verdana" panose="020B0604030504040204" pitchFamily="34" charset="0"/>
                <a:sym typeface="+mn-ea"/>
              </a:rPr>
              <a:t> The residuals can be visualised by the vertical lines from the observed data value to the regression line.</a:t>
            </a:r>
            <a:endParaRPr lang="en-US" sz="200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676275" y="5180330"/>
            <a:ext cx="7505065" cy="737235"/>
          </a:xfrm>
          <a:prstGeom prst="rect">
            <a:avLst/>
          </a:prstGeom>
          <a:noFill/>
        </p:spPr>
        <p:txBody>
          <a:bodyPr wrap="square" rtlCol="0">
            <a:spAutoFit/>
          </a:bodyPr>
          <a:lstStyle/>
          <a:p>
            <a:pPr algn="just" fontAlgn="auto">
              <a:lnSpc>
                <a:spcPct val="150000"/>
              </a:lnSpc>
            </a:pPr>
            <a:r>
              <a:rPr lang="en-US" sz="1400" dirty="0">
                <a:solidFill>
                  <a:srgbClr val="0000FF"/>
                </a:solidFill>
                <a:latin typeface="Verdana" panose="020B0604030504040204" pitchFamily="34" charset="0"/>
                <a:cs typeface="Verdana" panose="020B0604030504040204" pitchFamily="34" charset="0"/>
                <a:sym typeface="+mn-ea"/>
              </a:rPr>
              <a:t>Image Credits: http://wiki.engageeducation.org.au/further-maths/data-analysis/resi...</a:t>
            </a:r>
            <a:endParaRPr lang="en-US" sz="1400"/>
          </a:p>
        </p:txBody>
      </p:sp>
      <p:pic>
        <p:nvPicPr>
          <p:cNvPr id="3" name="Picture 2"/>
          <p:cNvPicPr>
            <a:picLocks noChangeAspect="1"/>
          </p:cNvPicPr>
          <p:nvPr/>
        </p:nvPicPr>
        <p:blipFill>
          <a:blip r:embed="rId2"/>
          <a:stretch>
            <a:fillRect/>
          </a:stretch>
        </p:blipFill>
        <p:spPr>
          <a:xfrm>
            <a:off x="1563370" y="1183005"/>
            <a:ext cx="4869815" cy="3617595"/>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838200" y="1236345"/>
            <a:ext cx="7505065" cy="4707890"/>
          </a:xfrm>
          <a:prstGeom prst="rect">
            <a:avLst/>
          </a:prstGeom>
          <a:noFill/>
        </p:spPr>
        <p:txBody>
          <a:bodyPr wrap="square" rtlCol="0">
            <a:spAutoFit/>
          </a:bodyPr>
          <a:lstStyle/>
          <a:p>
            <a:pPr algn="just" fontAlgn="auto">
              <a:lnSpc>
                <a:spcPct val="150000"/>
              </a:lnSpc>
            </a:pPr>
            <a:r>
              <a:rPr lang="en-US" sz="2000" dirty="0">
                <a:solidFill>
                  <a:srgbClr val="0000FF"/>
                </a:solidFill>
                <a:latin typeface="Verdana" panose="020B0604030504040204" pitchFamily="34" charset="0"/>
                <a:cs typeface="Verdana" panose="020B0604030504040204" pitchFamily="34" charset="0"/>
                <a:sym typeface="+mn-ea"/>
              </a:rPr>
              <a:t>To define and measure the error of our model we define the cost function as the sum of the squares of the residuals. The cost function is denoted by</a:t>
            </a:r>
          </a:p>
          <a:p>
            <a:pPr algn="just" fontAlgn="auto">
              <a:lnSpc>
                <a:spcPct val="150000"/>
              </a:lnSpc>
            </a:pPr>
            <a:endParaRPr lang="en-US" sz="2000"/>
          </a:p>
          <a:p>
            <a:pPr algn="just" fontAlgn="auto">
              <a:lnSpc>
                <a:spcPct val="150000"/>
              </a:lnSpc>
            </a:pPr>
            <a:endParaRPr lang="en-US" sz="2000"/>
          </a:p>
          <a:p>
            <a:pPr algn="just" fontAlgn="auto">
              <a:lnSpc>
                <a:spcPct val="150000"/>
              </a:lnSpc>
            </a:pPr>
            <a:endParaRPr lang="en-US" sz="2000"/>
          </a:p>
          <a:p>
            <a:pPr algn="just" fontAlgn="auto">
              <a:lnSpc>
                <a:spcPct val="150000"/>
              </a:lnSpc>
            </a:pPr>
            <a:endParaRPr lang="en-US" sz="2000"/>
          </a:p>
          <a:p>
            <a:pPr algn="just" fontAlgn="auto">
              <a:lnSpc>
                <a:spcPct val="150000"/>
              </a:lnSpc>
            </a:pPr>
            <a:endParaRPr lang="en-US" sz="2000" dirty="0">
              <a:solidFill>
                <a:srgbClr val="0000FF"/>
              </a:solidFill>
              <a:latin typeface="Verdana" panose="020B0604030504040204" pitchFamily="34" charset="0"/>
              <a:cs typeface="Verdana" panose="020B0604030504040204" pitchFamily="34" charset="0"/>
              <a:sym typeface="+mn-ea"/>
            </a:endParaRPr>
          </a:p>
          <a:p>
            <a:pPr algn="just" fontAlgn="auto">
              <a:lnSpc>
                <a:spcPct val="150000"/>
              </a:lnSpc>
            </a:pPr>
            <a:r>
              <a:rPr lang="en-US" sz="2000" dirty="0">
                <a:solidFill>
                  <a:srgbClr val="0000FF"/>
                </a:solidFill>
                <a:latin typeface="Verdana" panose="020B0604030504040204" pitchFamily="34" charset="0"/>
                <a:cs typeface="Verdana" panose="020B0604030504040204" pitchFamily="34" charset="0"/>
                <a:sym typeface="+mn-ea"/>
              </a:rPr>
              <a:t>Multiple linear regression can be illustrated in the commonly used </a:t>
            </a:r>
            <a:r>
              <a:rPr lang="en-US" sz="2000" dirty="0">
                <a:solidFill>
                  <a:srgbClr val="FF0000"/>
                </a:solidFill>
                <a:latin typeface="Verdana" panose="020B0604030504040204" pitchFamily="34" charset="0"/>
                <a:cs typeface="Verdana" panose="020B0604030504040204" pitchFamily="34" charset="0"/>
                <a:sym typeface="+mn-ea"/>
              </a:rPr>
              <a:t>Boston Housing Dataset</a:t>
            </a:r>
            <a:endParaRPr lang="en-US" sz="2000"/>
          </a:p>
        </p:txBody>
      </p:sp>
      <p:sp>
        <p:nvSpPr>
          <p:cNvPr id="3" name="Text Box 2"/>
          <p:cNvSpPr txBox="1"/>
          <p:nvPr/>
        </p:nvSpPr>
        <p:spPr>
          <a:xfrm>
            <a:off x="781050" y="4318635"/>
            <a:ext cx="7582535" cy="414020"/>
          </a:xfrm>
          <a:prstGeom prst="rect">
            <a:avLst/>
          </a:prstGeom>
          <a:noFill/>
        </p:spPr>
        <p:txBody>
          <a:bodyPr wrap="none" rtlCol="0" anchor="t">
            <a:spAutoFit/>
          </a:bodyPr>
          <a:lstStyle/>
          <a:p>
            <a:pPr algn="just" fontAlgn="auto">
              <a:lnSpc>
                <a:spcPct val="150000"/>
              </a:lnSpc>
            </a:pPr>
            <a:r>
              <a:rPr lang="en-US" sz="1400" dirty="0">
                <a:solidFill>
                  <a:srgbClr val="0000FF"/>
                </a:solidFill>
                <a:latin typeface="Verdana" panose="020B0604030504040204" pitchFamily="34" charset="0"/>
                <a:cs typeface="Verdana" panose="020B0604030504040204" pitchFamily="34" charset="0"/>
                <a:sym typeface="+mn-ea"/>
              </a:rPr>
              <a:t>Credits: http://www.wbur.org/radioboston/2013/09/18/bostons-housing-challenge</a:t>
            </a:r>
            <a:endParaRPr lang="en-US" sz="1400"/>
          </a:p>
        </p:txBody>
      </p:sp>
      <p:pic>
        <p:nvPicPr>
          <p:cNvPr id="5" name="Picture 4"/>
          <p:cNvPicPr>
            <a:picLocks noChangeAspect="1"/>
          </p:cNvPicPr>
          <p:nvPr/>
        </p:nvPicPr>
        <p:blipFill>
          <a:blip r:embed="rId2"/>
          <a:stretch>
            <a:fillRect/>
          </a:stretch>
        </p:blipFill>
        <p:spPr>
          <a:xfrm>
            <a:off x="2211070" y="3065145"/>
            <a:ext cx="3832225" cy="100520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819785" y="5267960"/>
            <a:ext cx="7505065" cy="398780"/>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pPr>
            <a:r>
              <a:rPr lang="en-GB" sz="2000" dirty="0">
                <a:ln>
                  <a:noFill/>
                </a:ln>
                <a:solidFill>
                  <a:srgbClr val="0563C1"/>
                </a:solidFill>
                <a:effectLst/>
                <a:latin typeface="Verdana" panose="020B0604030504040204" pitchFamily="34" charset="0"/>
                <a:ea typeface="Verdana" panose="020B0604030504040204" pitchFamily="34" charset="0"/>
                <a:cs typeface="Verdana" panose="020B0604030504040204" pitchFamily="34" charset="0"/>
                <a:sym typeface="+mn-ea"/>
                <a:hlinkClick r:id="rId2"/>
              </a:rPr>
              <a:t>https://www.ee.iitb.ac.in/~apte/DYN_PDIA.gif</a:t>
            </a:r>
            <a:r>
              <a:rPr lang="en-GB" sz="2000" dirty="0">
                <a:ln>
                  <a:noFill/>
                </a:ln>
                <a:effectLst/>
                <a:latin typeface="Verdana" panose="020B0604030504040204" pitchFamily="34" charset="0"/>
                <a:ea typeface="Verdana" panose="020B0604030504040204" pitchFamily="34" charset="0"/>
                <a:cs typeface="Verdana" panose="020B0604030504040204" pitchFamily="34" charset="0"/>
                <a:sym typeface="+mn-ea"/>
              </a:rPr>
              <a:t> </a:t>
            </a:r>
            <a:endParaRPr lang="en-US" sz="2000"/>
          </a:p>
        </p:txBody>
      </p:sp>
      <p:pic>
        <p:nvPicPr>
          <p:cNvPr id="12291" name="Picture 3" descr="https://www.ee.iitb.ac.in/~apte/DYN_PDIA.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8690" y="1212351"/>
            <a:ext cx="4726661" cy="343421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838200" y="1206500"/>
            <a:ext cx="7505065" cy="4915535"/>
          </a:xfrm>
          <a:prstGeom prst="rect">
            <a:avLst/>
          </a:prstGeom>
          <a:noFill/>
        </p:spPr>
        <p:txBody>
          <a:bodyPr wrap="square" rtlCol="0">
            <a:spAutoFit/>
          </a:bodyPr>
          <a:lstStyle/>
          <a:p>
            <a:pPr algn="just" fontAlgn="auto">
              <a:lnSpc>
                <a:spcPct val="150000"/>
              </a:lnSpc>
            </a:pPr>
            <a:r>
              <a:rPr lang="en-US" sz="1900" dirty="0">
                <a:solidFill>
                  <a:srgbClr val="0000FF"/>
                </a:solidFill>
                <a:latin typeface="Verdana" panose="020B0604030504040204" pitchFamily="34" charset="0"/>
                <a:cs typeface="Verdana" panose="020B0604030504040204" pitchFamily="34" charset="0"/>
                <a:sym typeface="+mn-ea"/>
              </a:rPr>
              <a:t>The description of the features in the Boston Housing Dataset is as below:</a:t>
            </a:r>
            <a:endParaRPr lang="en-US" sz="1900" dirty="0">
              <a:solidFill>
                <a:srgbClr val="0000FF"/>
              </a:solidFill>
              <a:latin typeface="Verdana" panose="020B0604030504040204" pitchFamily="34" charset="0"/>
              <a:cs typeface="Verdana" panose="020B0604030504040204" pitchFamily="34" charset="0"/>
            </a:endParaRPr>
          </a:p>
          <a:p>
            <a:pPr algn="just" fontAlgn="auto">
              <a:lnSpc>
                <a:spcPct val="150000"/>
              </a:lnSpc>
            </a:pPr>
            <a:r>
              <a:rPr lang="en-US" sz="1900" dirty="0">
                <a:solidFill>
                  <a:srgbClr val="0000FF"/>
                </a:solidFill>
                <a:latin typeface="Verdana" panose="020B0604030504040204" pitchFamily="34" charset="0"/>
                <a:cs typeface="Verdana" panose="020B0604030504040204" pitchFamily="34" charset="0"/>
                <a:sym typeface="+mn-ea"/>
              </a:rPr>
              <a:t>CRIM: Per capita crime rate by town</a:t>
            </a:r>
            <a:endParaRPr lang="en-US" sz="1900" dirty="0">
              <a:solidFill>
                <a:srgbClr val="0000FF"/>
              </a:solidFill>
              <a:latin typeface="Verdana" panose="020B0604030504040204" pitchFamily="34" charset="0"/>
              <a:cs typeface="Verdana" panose="020B0604030504040204" pitchFamily="34" charset="0"/>
            </a:endParaRPr>
          </a:p>
          <a:p>
            <a:pPr algn="just" fontAlgn="auto">
              <a:lnSpc>
                <a:spcPct val="150000"/>
              </a:lnSpc>
            </a:pPr>
            <a:r>
              <a:rPr lang="en-US" sz="1900" dirty="0">
                <a:solidFill>
                  <a:srgbClr val="0000FF"/>
                </a:solidFill>
                <a:latin typeface="Verdana" panose="020B0604030504040204" pitchFamily="34" charset="0"/>
                <a:cs typeface="Verdana" panose="020B0604030504040204" pitchFamily="34" charset="0"/>
                <a:sym typeface="+mn-ea"/>
              </a:rPr>
              <a:t>ZN: Proportion of residential land zoned for lots over 25,000 sq. ft</a:t>
            </a:r>
            <a:endParaRPr lang="en-US" sz="1900" dirty="0">
              <a:solidFill>
                <a:srgbClr val="0000FF"/>
              </a:solidFill>
              <a:latin typeface="Verdana" panose="020B0604030504040204" pitchFamily="34" charset="0"/>
              <a:cs typeface="Verdana" panose="020B0604030504040204" pitchFamily="34" charset="0"/>
            </a:endParaRPr>
          </a:p>
          <a:p>
            <a:pPr algn="just" fontAlgn="auto">
              <a:lnSpc>
                <a:spcPct val="150000"/>
              </a:lnSpc>
            </a:pPr>
            <a:r>
              <a:rPr lang="en-US" sz="1900" dirty="0">
                <a:solidFill>
                  <a:srgbClr val="0000FF"/>
                </a:solidFill>
                <a:latin typeface="Verdana" panose="020B0604030504040204" pitchFamily="34" charset="0"/>
                <a:cs typeface="Verdana" panose="020B0604030504040204" pitchFamily="34" charset="0"/>
                <a:sym typeface="+mn-ea"/>
              </a:rPr>
              <a:t>INDUS: Proportion of non-retail business acres per town</a:t>
            </a:r>
            <a:endParaRPr lang="en-US" sz="1900" dirty="0">
              <a:solidFill>
                <a:srgbClr val="0000FF"/>
              </a:solidFill>
              <a:latin typeface="Verdana" panose="020B0604030504040204" pitchFamily="34" charset="0"/>
              <a:cs typeface="Verdana" panose="020B0604030504040204" pitchFamily="34" charset="0"/>
            </a:endParaRPr>
          </a:p>
          <a:p>
            <a:pPr algn="just" fontAlgn="auto">
              <a:lnSpc>
                <a:spcPct val="150000"/>
              </a:lnSpc>
            </a:pPr>
            <a:r>
              <a:rPr lang="en-US" sz="1900" dirty="0">
                <a:solidFill>
                  <a:srgbClr val="0000FF"/>
                </a:solidFill>
                <a:latin typeface="Verdana" panose="020B0604030504040204" pitchFamily="34" charset="0"/>
                <a:cs typeface="Verdana" panose="020B0604030504040204" pitchFamily="34" charset="0"/>
                <a:sym typeface="+mn-ea"/>
              </a:rPr>
              <a:t>CHAS: Charles River dummy variable (= 1 if tract bounds river; 0 otherwise)</a:t>
            </a:r>
            <a:endParaRPr lang="en-US" sz="1900" dirty="0">
              <a:solidFill>
                <a:srgbClr val="0000FF"/>
              </a:solidFill>
              <a:latin typeface="Verdana" panose="020B0604030504040204" pitchFamily="34" charset="0"/>
              <a:cs typeface="Verdana" panose="020B0604030504040204" pitchFamily="34" charset="0"/>
            </a:endParaRPr>
          </a:p>
          <a:p>
            <a:pPr algn="just" fontAlgn="auto">
              <a:lnSpc>
                <a:spcPct val="150000"/>
              </a:lnSpc>
            </a:pPr>
            <a:r>
              <a:rPr lang="en-US" sz="1900" dirty="0">
                <a:solidFill>
                  <a:srgbClr val="0000FF"/>
                </a:solidFill>
                <a:latin typeface="Verdana" panose="020B0604030504040204" pitchFamily="34" charset="0"/>
                <a:cs typeface="Verdana" panose="020B0604030504040204" pitchFamily="34" charset="0"/>
                <a:sym typeface="+mn-ea"/>
              </a:rPr>
              <a:t>NOX: Nitric oxide concentration (parts per 10 million)</a:t>
            </a:r>
            <a:endParaRPr lang="en-US" sz="1900" dirty="0">
              <a:solidFill>
                <a:srgbClr val="0000FF"/>
              </a:solidFill>
              <a:latin typeface="Verdana" panose="020B0604030504040204" pitchFamily="34" charset="0"/>
              <a:cs typeface="Verdana" panose="020B0604030504040204" pitchFamily="34" charset="0"/>
            </a:endParaRPr>
          </a:p>
          <a:p>
            <a:pPr algn="just" fontAlgn="auto">
              <a:lnSpc>
                <a:spcPct val="150000"/>
              </a:lnSpc>
            </a:pPr>
            <a:r>
              <a:rPr lang="en-US" sz="1900" dirty="0">
                <a:solidFill>
                  <a:srgbClr val="0000FF"/>
                </a:solidFill>
                <a:latin typeface="Verdana" panose="020B0604030504040204" pitchFamily="34" charset="0"/>
                <a:cs typeface="Verdana" panose="020B0604030504040204" pitchFamily="34" charset="0"/>
                <a:sym typeface="+mn-ea"/>
              </a:rPr>
              <a:t>RM: Average number of rooms per dwelling</a:t>
            </a:r>
            <a:endParaRPr lang="en-US" sz="1900" dirty="0">
              <a:solidFill>
                <a:srgbClr val="0000FF"/>
              </a:solidFill>
              <a:latin typeface="Verdana" panose="020B0604030504040204" pitchFamily="34" charset="0"/>
              <a:cs typeface="Verdana" panose="020B0604030504040204" pitchFamily="34" charset="0"/>
            </a:endParaRPr>
          </a:p>
          <a:p>
            <a:pPr algn="just" fontAlgn="auto">
              <a:lnSpc>
                <a:spcPct val="150000"/>
              </a:lnSpc>
            </a:pPr>
            <a:r>
              <a:rPr lang="en-US" sz="1900" dirty="0">
                <a:solidFill>
                  <a:srgbClr val="0000FF"/>
                </a:solidFill>
                <a:latin typeface="Verdana" panose="020B0604030504040204" pitchFamily="34" charset="0"/>
                <a:cs typeface="Verdana" panose="020B0604030504040204" pitchFamily="34" charset="0"/>
                <a:sym typeface="+mn-ea"/>
              </a:rPr>
              <a:t>AGE: Proportion of owner-occupied units built prior to 1940</a:t>
            </a:r>
            <a:endParaRPr lang="en-US" sz="190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838200" y="1280160"/>
            <a:ext cx="7505065" cy="4915535"/>
          </a:xfrm>
          <a:prstGeom prst="rect">
            <a:avLst/>
          </a:prstGeom>
          <a:noFill/>
        </p:spPr>
        <p:txBody>
          <a:bodyPr wrap="square" rtlCol="0">
            <a:spAutoFit/>
          </a:bodyPr>
          <a:lstStyle/>
          <a:p>
            <a:pPr algn="just" fontAlgn="auto">
              <a:lnSpc>
                <a:spcPct val="150000"/>
              </a:lnSpc>
            </a:pPr>
            <a:r>
              <a:rPr lang="en-US" sz="1900" dirty="0">
                <a:solidFill>
                  <a:srgbClr val="0000FF"/>
                </a:solidFill>
                <a:latin typeface="Verdana" panose="020B0604030504040204" pitchFamily="34" charset="0"/>
                <a:cs typeface="Verdana" panose="020B0604030504040204" pitchFamily="34" charset="0"/>
                <a:sym typeface="+mn-ea"/>
              </a:rPr>
              <a:t>DIS: Weighted distances to five Boston employment centers</a:t>
            </a:r>
            <a:endParaRPr lang="en-US" sz="1900" dirty="0">
              <a:solidFill>
                <a:srgbClr val="0000FF"/>
              </a:solidFill>
              <a:latin typeface="Verdana" panose="020B0604030504040204" pitchFamily="34" charset="0"/>
              <a:cs typeface="Verdana" panose="020B0604030504040204" pitchFamily="34" charset="0"/>
            </a:endParaRPr>
          </a:p>
          <a:p>
            <a:pPr algn="just" fontAlgn="auto">
              <a:lnSpc>
                <a:spcPct val="150000"/>
              </a:lnSpc>
            </a:pPr>
            <a:r>
              <a:rPr lang="en-US" sz="1900" dirty="0">
                <a:solidFill>
                  <a:srgbClr val="0000FF"/>
                </a:solidFill>
                <a:latin typeface="Verdana" panose="020B0604030504040204" pitchFamily="34" charset="0"/>
                <a:cs typeface="Verdana" panose="020B0604030504040204" pitchFamily="34" charset="0"/>
                <a:sym typeface="+mn-ea"/>
              </a:rPr>
              <a:t>RAD: Index of accessibility to radial highways</a:t>
            </a:r>
          </a:p>
          <a:p>
            <a:pPr algn="just" fontAlgn="auto">
              <a:lnSpc>
                <a:spcPct val="150000"/>
              </a:lnSpc>
            </a:pPr>
            <a:r>
              <a:rPr lang="en-US" sz="1900" dirty="0">
                <a:solidFill>
                  <a:srgbClr val="0000FF"/>
                </a:solidFill>
                <a:latin typeface="Verdana" panose="020B0604030504040204" pitchFamily="34" charset="0"/>
                <a:cs typeface="Verdana" panose="020B0604030504040204" pitchFamily="34" charset="0"/>
                <a:sym typeface="+mn-ea"/>
              </a:rPr>
              <a:t>TAX: Full-value property tax rate per $10,000</a:t>
            </a:r>
            <a:endParaRPr lang="en-US" sz="1900" dirty="0">
              <a:solidFill>
                <a:srgbClr val="0000FF"/>
              </a:solidFill>
              <a:latin typeface="Verdana" panose="020B0604030504040204" pitchFamily="34" charset="0"/>
              <a:cs typeface="Verdana" panose="020B0604030504040204" pitchFamily="34" charset="0"/>
            </a:endParaRPr>
          </a:p>
          <a:p>
            <a:pPr algn="just" fontAlgn="auto">
              <a:lnSpc>
                <a:spcPct val="150000"/>
              </a:lnSpc>
            </a:pPr>
            <a:r>
              <a:rPr lang="en-US" sz="1900" dirty="0">
                <a:solidFill>
                  <a:srgbClr val="0000FF"/>
                </a:solidFill>
                <a:latin typeface="Verdana" panose="020B0604030504040204" pitchFamily="34" charset="0"/>
                <a:cs typeface="Verdana" panose="020B0604030504040204" pitchFamily="34" charset="0"/>
                <a:sym typeface="+mn-ea"/>
              </a:rPr>
              <a:t>PTRATIO: Pupil-teacher ratio by town</a:t>
            </a:r>
            <a:endParaRPr lang="en-US" sz="1900" dirty="0">
              <a:solidFill>
                <a:srgbClr val="0000FF"/>
              </a:solidFill>
              <a:latin typeface="Verdana" panose="020B0604030504040204" pitchFamily="34" charset="0"/>
              <a:cs typeface="Verdana" panose="020B0604030504040204" pitchFamily="34" charset="0"/>
            </a:endParaRPr>
          </a:p>
          <a:p>
            <a:pPr algn="just" fontAlgn="auto">
              <a:lnSpc>
                <a:spcPct val="150000"/>
              </a:lnSpc>
            </a:pPr>
            <a:r>
              <a:rPr lang="en-US" sz="1900" dirty="0">
                <a:solidFill>
                  <a:srgbClr val="0000FF"/>
                </a:solidFill>
                <a:latin typeface="Verdana" panose="020B0604030504040204" pitchFamily="34" charset="0"/>
                <a:cs typeface="Verdana" panose="020B0604030504040204" pitchFamily="34" charset="0"/>
                <a:sym typeface="+mn-ea"/>
              </a:rPr>
              <a:t>LSTAT: Percentage of lower status of the population</a:t>
            </a:r>
            <a:endParaRPr lang="en-US" sz="1900" dirty="0">
              <a:solidFill>
                <a:srgbClr val="0000FF"/>
              </a:solidFill>
              <a:latin typeface="Verdana" panose="020B0604030504040204" pitchFamily="34" charset="0"/>
              <a:cs typeface="Verdana" panose="020B0604030504040204" pitchFamily="34" charset="0"/>
            </a:endParaRPr>
          </a:p>
          <a:p>
            <a:pPr algn="just" fontAlgn="auto">
              <a:lnSpc>
                <a:spcPct val="150000"/>
              </a:lnSpc>
            </a:pPr>
            <a:r>
              <a:rPr lang="en-US" sz="1900" dirty="0">
                <a:solidFill>
                  <a:srgbClr val="0000FF"/>
                </a:solidFill>
                <a:latin typeface="Verdana" panose="020B0604030504040204" pitchFamily="34" charset="0"/>
                <a:cs typeface="Verdana" panose="020B0604030504040204" pitchFamily="34" charset="0"/>
                <a:sym typeface="+mn-ea"/>
              </a:rPr>
              <a:t>MEDV: Median value of owner-occupied homes in $1000s</a:t>
            </a:r>
            <a:endParaRPr lang="en-US" sz="1900" dirty="0">
              <a:solidFill>
                <a:srgbClr val="0000FF"/>
              </a:solidFill>
              <a:latin typeface="Verdana" panose="020B0604030504040204" pitchFamily="34" charset="0"/>
              <a:cs typeface="Verdana" panose="020B0604030504040204" pitchFamily="34" charset="0"/>
            </a:endParaRPr>
          </a:p>
          <a:p>
            <a:pPr algn="just" fontAlgn="auto">
              <a:lnSpc>
                <a:spcPct val="150000"/>
              </a:lnSpc>
            </a:pPr>
            <a:endParaRPr lang="en-US" sz="1900" dirty="0">
              <a:solidFill>
                <a:srgbClr val="0000FF"/>
              </a:solidFill>
              <a:latin typeface="Verdana" panose="020B0604030504040204" pitchFamily="34" charset="0"/>
              <a:cs typeface="Verdana" panose="020B0604030504040204" pitchFamily="34" charset="0"/>
            </a:endParaRPr>
          </a:p>
          <a:p>
            <a:pPr algn="just" fontAlgn="auto">
              <a:lnSpc>
                <a:spcPct val="150000"/>
              </a:lnSpc>
            </a:pPr>
            <a:r>
              <a:rPr lang="en-US" sz="1900" dirty="0">
                <a:solidFill>
                  <a:srgbClr val="0000FF"/>
                </a:solidFill>
                <a:latin typeface="Verdana" panose="020B0604030504040204" pitchFamily="34" charset="0"/>
                <a:cs typeface="Verdana" panose="020B0604030504040204" pitchFamily="34" charset="0"/>
                <a:sym typeface="+mn-ea"/>
              </a:rPr>
              <a:t>The prices of the house indicated by the variable MEDV is the target variable, and the remaining are the feature variables based on which we predict the value of a house.</a:t>
            </a:r>
            <a:endParaRPr lang="en-US" sz="190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385445" y="1090295"/>
            <a:ext cx="8490585" cy="4915535"/>
          </a:xfrm>
          <a:prstGeom prst="rect">
            <a:avLst/>
          </a:prstGeom>
          <a:noFill/>
        </p:spPr>
        <p:txBody>
          <a:bodyPr wrap="square" rtlCol="0">
            <a:spAutoFit/>
          </a:bodyPr>
          <a:lstStyle/>
          <a:p>
            <a:pPr algn="just" fontAlgn="auto">
              <a:lnSpc>
                <a:spcPct val="150000"/>
              </a:lnSpc>
            </a:pPr>
            <a:r>
              <a:rPr lang="en-US" sz="1900" dirty="0">
                <a:solidFill>
                  <a:srgbClr val="0000FF"/>
                </a:solidFill>
                <a:latin typeface="Verdana" panose="020B0604030504040204" pitchFamily="34" charset="0"/>
                <a:cs typeface="Verdana" panose="020B0604030504040204" pitchFamily="34" charset="0"/>
                <a:sym typeface="+mn-ea"/>
              </a:rPr>
              <a:t>There are a number of good solutions to the Boston Housing Dataset problem</a:t>
            </a:r>
            <a:endParaRPr lang="en-US" sz="1900" dirty="0">
              <a:solidFill>
                <a:srgbClr val="0000FF"/>
              </a:solidFill>
              <a:latin typeface="Verdana" panose="020B0604030504040204" pitchFamily="34" charset="0"/>
              <a:cs typeface="Verdana" panose="020B0604030504040204" pitchFamily="34" charset="0"/>
            </a:endParaRPr>
          </a:p>
          <a:p>
            <a:pPr algn="just" fontAlgn="auto">
              <a:lnSpc>
                <a:spcPct val="150000"/>
              </a:lnSpc>
            </a:pPr>
            <a:r>
              <a:rPr lang="en-US" sz="1900" dirty="0">
                <a:solidFill>
                  <a:srgbClr val="0000FF"/>
                </a:solidFill>
                <a:latin typeface="Verdana" panose="020B0604030504040204" pitchFamily="34" charset="0"/>
                <a:cs typeface="Verdana" panose="020B0604030504040204" pitchFamily="34" charset="0"/>
                <a:sym typeface="+mn-ea"/>
              </a:rPr>
              <a:t>https://towardsdatascience.com/linear-regression-on-boston-housing-...</a:t>
            </a:r>
            <a:endParaRPr lang="en-US" sz="1900" dirty="0">
              <a:solidFill>
                <a:srgbClr val="0000FF"/>
              </a:solidFill>
              <a:latin typeface="Verdana" panose="020B0604030504040204" pitchFamily="34" charset="0"/>
              <a:cs typeface="Verdana" panose="020B0604030504040204" pitchFamily="34" charset="0"/>
            </a:endParaRPr>
          </a:p>
          <a:p>
            <a:pPr algn="just" fontAlgn="auto">
              <a:lnSpc>
                <a:spcPct val="150000"/>
              </a:lnSpc>
            </a:pPr>
            <a:r>
              <a:rPr lang="en-US" sz="1900" dirty="0">
                <a:solidFill>
                  <a:srgbClr val="0000FF"/>
                </a:solidFill>
                <a:latin typeface="Verdana" panose="020B0604030504040204" pitchFamily="34" charset="0"/>
                <a:cs typeface="Verdana" panose="020B0604030504040204" pitchFamily="34" charset="0"/>
                <a:sym typeface="+mn-ea"/>
              </a:rPr>
              <a:t>https://www.edvancer.in/step-step-guide-to-execute-linear-regressio...</a:t>
            </a:r>
            <a:endParaRPr lang="en-US" sz="1900" dirty="0">
              <a:solidFill>
                <a:srgbClr val="0000FF"/>
              </a:solidFill>
              <a:latin typeface="Verdana" panose="020B0604030504040204" pitchFamily="34" charset="0"/>
              <a:cs typeface="Verdana" panose="020B0604030504040204" pitchFamily="34" charset="0"/>
            </a:endParaRPr>
          </a:p>
          <a:p>
            <a:pPr algn="just" fontAlgn="auto">
              <a:lnSpc>
                <a:spcPct val="150000"/>
              </a:lnSpc>
            </a:pPr>
            <a:r>
              <a:rPr lang="en-US" sz="1900" dirty="0">
                <a:solidFill>
                  <a:srgbClr val="0000FF"/>
                </a:solidFill>
                <a:latin typeface="Verdana" panose="020B0604030504040204" pitchFamily="34" charset="0"/>
                <a:cs typeface="Verdana" panose="020B0604030504040204" pitchFamily="34" charset="0"/>
                <a:sym typeface="+mn-ea"/>
              </a:rPr>
              <a:t>https://www.ritchieng.com/machine-learning-project-boston-home-prices/</a:t>
            </a:r>
            <a:endParaRPr lang="en-US" sz="1900" dirty="0">
              <a:solidFill>
                <a:srgbClr val="0000FF"/>
              </a:solidFill>
              <a:latin typeface="Verdana" panose="020B0604030504040204" pitchFamily="34" charset="0"/>
              <a:cs typeface="Verdana" panose="020B0604030504040204" pitchFamily="34" charset="0"/>
            </a:endParaRPr>
          </a:p>
          <a:p>
            <a:pPr algn="just" fontAlgn="auto">
              <a:lnSpc>
                <a:spcPct val="150000"/>
              </a:lnSpc>
            </a:pPr>
            <a:r>
              <a:rPr lang="en-US" sz="1900" dirty="0">
                <a:solidFill>
                  <a:srgbClr val="0000FF"/>
                </a:solidFill>
                <a:latin typeface="Verdana" panose="020B0604030504040204" pitchFamily="34" charset="0"/>
                <a:cs typeface="Verdana" panose="020B0604030504040204" pitchFamily="34" charset="0"/>
                <a:sym typeface="+mn-ea"/>
              </a:rPr>
              <a:t>https://medium.com/@haydar_ai/learning-data-science-day-9-linear-re...</a:t>
            </a:r>
            <a:endParaRPr lang="en-US" sz="1900" dirty="0">
              <a:solidFill>
                <a:srgbClr val="0000FF"/>
              </a:solidFill>
              <a:latin typeface="Verdana" panose="020B0604030504040204" pitchFamily="34" charset="0"/>
              <a:cs typeface="Verdana" panose="020B0604030504040204" pitchFamily="34" charset="0"/>
            </a:endParaRPr>
          </a:p>
          <a:p>
            <a:pPr algn="just" fontAlgn="auto">
              <a:lnSpc>
                <a:spcPct val="150000"/>
              </a:lnSpc>
            </a:pPr>
            <a:r>
              <a:rPr lang="en-US" sz="1900" dirty="0">
                <a:solidFill>
                  <a:srgbClr val="0000FF"/>
                </a:solidFill>
                <a:latin typeface="Verdana" panose="020B0604030504040204" pitchFamily="34" charset="0"/>
                <a:cs typeface="Verdana" panose="020B0604030504040204" pitchFamily="34" charset="0"/>
                <a:sym typeface="+mn-ea"/>
              </a:rPr>
              <a:t>Training a Multilayer Perceptron to predict the final selling price....</a:t>
            </a:r>
            <a:endParaRPr lang="en-US" sz="190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370840" y="883920"/>
            <a:ext cx="8329295" cy="5646420"/>
          </a:xfrm>
          <a:prstGeom prst="rect">
            <a:avLst/>
          </a:prstGeom>
          <a:noFill/>
        </p:spPr>
        <p:txBody>
          <a:bodyPr wrap="square" rtlCol="0">
            <a:spAutoFit/>
          </a:bodyPr>
          <a:lstStyle/>
          <a:p>
            <a:pPr algn="just" fontAlgn="auto">
              <a:lnSpc>
                <a:spcPct val="150000"/>
              </a:lnSpc>
            </a:pPr>
            <a:r>
              <a:rPr lang="en-US" sz="1900" dirty="0">
                <a:solidFill>
                  <a:srgbClr val="C00000"/>
                </a:solidFill>
                <a:latin typeface="Verdana" panose="020B0604030504040204" pitchFamily="34" charset="0"/>
                <a:cs typeface="Verdana" panose="020B0604030504040204" pitchFamily="34" charset="0"/>
                <a:sym typeface="+mn-ea"/>
              </a:rPr>
              <a:t>2) Generalised Linear Model</a:t>
            </a:r>
            <a:endParaRPr lang="en-US" sz="1900" dirty="0">
              <a:solidFill>
                <a:srgbClr val="0000FF"/>
              </a:solidFill>
              <a:latin typeface="Verdana" panose="020B0604030504040204" pitchFamily="34" charset="0"/>
              <a:cs typeface="Verdana" panose="020B0604030504040204" pitchFamily="34" charset="0"/>
            </a:endParaRPr>
          </a:p>
          <a:p>
            <a:pPr algn="just" fontAlgn="auto">
              <a:lnSpc>
                <a:spcPct val="150000"/>
              </a:lnSpc>
            </a:pPr>
            <a:r>
              <a:rPr lang="en-US" sz="1900" dirty="0">
                <a:solidFill>
                  <a:srgbClr val="0000FF"/>
                </a:solidFill>
                <a:latin typeface="Verdana" panose="020B0604030504040204" pitchFamily="34" charset="0"/>
                <a:cs typeface="Verdana" panose="020B0604030504040204" pitchFamily="34" charset="0"/>
                <a:sym typeface="+mn-ea"/>
              </a:rPr>
              <a:t>Let us now look at a second model that we can infer from Ordinary Linear Regression, i.e. Generalized Linear Regression.  In Ordinary Linear Regression, we can predict the expected value of the response variable (the Y term) as a linear combination of a set of predictors (the X terms). As we have seen before, this implies that a constant change in a predictor leads to a constant change in the response variable. </a:t>
            </a:r>
            <a:r>
              <a:rPr lang="en-US" sz="1900" dirty="0">
                <a:solidFill>
                  <a:srgbClr val="FF0000"/>
                </a:solidFill>
                <a:latin typeface="Verdana" panose="020B0604030504040204" pitchFamily="34" charset="0"/>
                <a:cs typeface="Verdana" panose="020B0604030504040204" pitchFamily="34" charset="0"/>
                <a:sym typeface="+mn-ea"/>
              </a:rPr>
              <a:t>However, this is appropriate only when the response variable has a normal distribution</a:t>
            </a:r>
            <a:r>
              <a:rPr lang="en-US" sz="1900" dirty="0">
                <a:solidFill>
                  <a:srgbClr val="0000FF"/>
                </a:solidFill>
                <a:latin typeface="Verdana" panose="020B0604030504040204" pitchFamily="34" charset="0"/>
                <a:cs typeface="Verdana" panose="020B0604030504040204" pitchFamily="34" charset="0"/>
                <a:sym typeface="+mn-ea"/>
              </a:rPr>
              <a:t>. Normal distributions apply when the response variables change by relatively small amounts around a peak value (for example in the case of </a:t>
            </a:r>
            <a:r>
              <a:rPr lang="en-US" sz="1900" dirty="0">
                <a:solidFill>
                  <a:srgbClr val="FF0000"/>
                </a:solidFill>
                <a:latin typeface="Verdana" panose="020B0604030504040204" pitchFamily="34" charset="0"/>
                <a:cs typeface="Verdana" panose="020B0604030504040204" pitchFamily="34" charset="0"/>
                <a:sym typeface="+mn-ea"/>
              </a:rPr>
              <a:t>human heights</a:t>
            </a:r>
            <a:r>
              <a:rPr lang="en-US" sz="1900" dirty="0">
                <a:solidFill>
                  <a:srgbClr val="0000FF"/>
                </a:solidFill>
                <a:latin typeface="Verdana" panose="020B0604030504040204" pitchFamily="34" charset="0"/>
                <a:cs typeface="Verdana" panose="020B0604030504040204" pitchFamily="34" charset="0"/>
                <a:sym typeface="+mn-ea"/>
              </a:rPr>
              <a:t>)</a:t>
            </a:r>
            <a:endParaRPr lang="en-US" sz="1900" dirty="0">
              <a:solidFill>
                <a:srgbClr val="0000FF"/>
              </a:solidFill>
              <a:latin typeface="Verdana" panose="020B0604030504040204" pitchFamily="34" charset="0"/>
              <a:cs typeface="Verdana" panose="020B0604030504040204" pitchFamily="34" charset="0"/>
            </a:endParaRPr>
          </a:p>
          <a:p>
            <a:endParaRPr lang="en-US" sz="190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Normal distribution - Wikipedi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85722" y="942211"/>
            <a:ext cx="4930682" cy="315154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GeometricDistribu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26738" y="4093753"/>
            <a:ext cx="3390900" cy="20955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838200" y="1280160"/>
            <a:ext cx="7505065" cy="4154170"/>
          </a:xfrm>
          <a:prstGeom prst="rect">
            <a:avLst/>
          </a:prstGeom>
          <a:noFill/>
        </p:spPr>
        <p:txBody>
          <a:bodyPr wrap="square" rtlCol="0">
            <a:spAutoFit/>
          </a:bodyPr>
          <a:lstStyle/>
          <a:p>
            <a:pPr algn="just" fontAlgn="auto">
              <a:lnSpc>
                <a:spcPct val="150000"/>
              </a:lnSpc>
            </a:pPr>
            <a:r>
              <a:rPr lang="en-US" sz="2200" dirty="0">
                <a:solidFill>
                  <a:srgbClr val="0000FF"/>
                </a:solidFill>
                <a:latin typeface="Verdana" panose="020B0604030504040204" pitchFamily="34" charset="0"/>
                <a:cs typeface="Verdana" panose="020B0604030504040204" pitchFamily="34" charset="0"/>
                <a:sym typeface="+mn-ea"/>
              </a:rPr>
              <a:t>The requirement that the response variable is of normal </a:t>
            </a:r>
            <a:r>
              <a:rPr lang="en-US" sz="2200" dirty="0">
                <a:solidFill>
                  <a:srgbClr val="FF0000"/>
                </a:solidFill>
                <a:latin typeface="Verdana" panose="020B0604030504040204" pitchFamily="34" charset="0"/>
                <a:cs typeface="Verdana" panose="020B0604030504040204" pitchFamily="34" charset="0"/>
                <a:sym typeface="+mn-ea"/>
              </a:rPr>
              <a:t>distribution excludes many cases such as:</a:t>
            </a:r>
            <a:endParaRPr lang="en-US" sz="2200" dirty="0">
              <a:solidFill>
                <a:srgbClr val="FF0000"/>
              </a:solidFill>
              <a:latin typeface="Verdana" panose="020B0604030504040204" pitchFamily="34" charset="0"/>
              <a:cs typeface="Verdana" panose="020B0604030504040204" pitchFamily="34" charset="0"/>
            </a:endParaRPr>
          </a:p>
          <a:p>
            <a:pPr algn="just" fontAlgn="auto">
              <a:lnSpc>
                <a:spcPct val="150000"/>
              </a:lnSpc>
            </a:pPr>
            <a:endParaRPr lang="en-US" sz="2200" dirty="0">
              <a:solidFill>
                <a:srgbClr val="FF0000"/>
              </a:solidFill>
              <a:latin typeface="Verdana" panose="020B0604030504040204" pitchFamily="34" charset="0"/>
              <a:cs typeface="Verdana" panose="020B0604030504040204" pitchFamily="34" charset="0"/>
            </a:endParaRPr>
          </a:p>
          <a:p>
            <a:pPr marL="342900" indent="-342900" algn="just" fontAlgn="auto">
              <a:lnSpc>
                <a:spcPct val="150000"/>
              </a:lnSpc>
              <a:buAutoNum type="arabicPeriod"/>
            </a:pPr>
            <a:r>
              <a:rPr lang="en-US" sz="2200" dirty="0">
                <a:solidFill>
                  <a:srgbClr val="0000FF"/>
                </a:solidFill>
                <a:latin typeface="Verdana" panose="020B0604030504040204" pitchFamily="34" charset="0"/>
                <a:cs typeface="Verdana" panose="020B0604030504040204" pitchFamily="34" charset="0"/>
                <a:sym typeface="+mn-ea"/>
              </a:rPr>
              <a:t>Where the response variable is </a:t>
            </a:r>
            <a:r>
              <a:rPr lang="en-US" sz="2200" dirty="0">
                <a:solidFill>
                  <a:srgbClr val="FF0000"/>
                </a:solidFill>
                <a:latin typeface="Verdana" panose="020B0604030504040204" pitchFamily="34" charset="0"/>
                <a:cs typeface="Verdana" panose="020B0604030504040204" pitchFamily="34" charset="0"/>
                <a:sym typeface="+mn-ea"/>
              </a:rPr>
              <a:t>expected to be always positive and varying over a wide range </a:t>
            </a:r>
            <a:r>
              <a:rPr lang="en-US" sz="2200" dirty="0">
                <a:solidFill>
                  <a:srgbClr val="0000FF"/>
                </a:solidFill>
                <a:latin typeface="Verdana" panose="020B0604030504040204" pitchFamily="34" charset="0"/>
                <a:cs typeface="Verdana" panose="020B0604030504040204" pitchFamily="34" charset="0"/>
                <a:sym typeface="+mn-ea"/>
              </a:rPr>
              <a:t>or</a:t>
            </a:r>
            <a:endParaRPr lang="en-US" sz="2200" dirty="0">
              <a:solidFill>
                <a:srgbClr val="0000FF"/>
              </a:solidFill>
              <a:latin typeface="Verdana" panose="020B0604030504040204" pitchFamily="34" charset="0"/>
              <a:cs typeface="Verdana" panose="020B0604030504040204" pitchFamily="34" charset="0"/>
            </a:endParaRPr>
          </a:p>
          <a:p>
            <a:pPr marL="342900" indent="-342900" algn="just" fontAlgn="auto">
              <a:lnSpc>
                <a:spcPct val="150000"/>
              </a:lnSpc>
              <a:buAutoNum type="arabicPeriod"/>
            </a:pPr>
            <a:r>
              <a:rPr lang="en-US" sz="2200" dirty="0">
                <a:solidFill>
                  <a:srgbClr val="FF0000"/>
                </a:solidFill>
                <a:latin typeface="Verdana" panose="020B0604030504040204" pitchFamily="34" charset="0"/>
                <a:cs typeface="Verdana" panose="020B0604030504040204" pitchFamily="34" charset="0"/>
                <a:sym typeface="+mn-ea"/>
              </a:rPr>
              <a:t>Constant input changes lead to geometrically varying</a:t>
            </a:r>
            <a:r>
              <a:rPr lang="en-US" sz="2200" dirty="0">
                <a:solidFill>
                  <a:srgbClr val="0000FF"/>
                </a:solidFill>
                <a:latin typeface="Verdana" panose="020B0604030504040204" pitchFamily="34" charset="0"/>
                <a:cs typeface="Verdana" panose="020B0604030504040204" pitchFamily="34" charset="0"/>
                <a:sym typeface="+mn-ea"/>
              </a:rPr>
              <a:t>, rather than continually varying, output changes.</a:t>
            </a:r>
            <a:endParaRPr lang="en-US" sz="220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838200" y="958850"/>
            <a:ext cx="7505065" cy="5354320"/>
          </a:xfrm>
          <a:prstGeom prst="rect">
            <a:avLst/>
          </a:prstGeom>
          <a:noFill/>
        </p:spPr>
        <p:txBody>
          <a:bodyPr wrap="square" rtlCol="0">
            <a:spAutoFit/>
          </a:bodyPr>
          <a:lstStyle/>
          <a:p>
            <a:pPr algn="just" fontAlgn="auto">
              <a:lnSpc>
                <a:spcPct val="150000"/>
              </a:lnSpc>
            </a:pPr>
            <a:r>
              <a:rPr lang="en-US" sz="1900" dirty="0">
                <a:solidFill>
                  <a:srgbClr val="0000FF"/>
                </a:solidFill>
                <a:latin typeface="Verdana" panose="020B0604030504040204" pitchFamily="34" charset="0"/>
                <a:cs typeface="Verdana" panose="020B0604030504040204" pitchFamily="34" charset="0"/>
                <a:sym typeface="+mn-ea"/>
              </a:rPr>
              <a:t>We can illustrate these using examples:</a:t>
            </a:r>
            <a:endParaRPr lang="en-US" sz="1900" dirty="0">
              <a:solidFill>
                <a:srgbClr val="0000FF"/>
              </a:solidFill>
              <a:latin typeface="Verdana" panose="020B0604030504040204" pitchFamily="34" charset="0"/>
              <a:cs typeface="Verdana" panose="020B0604030504040204" pitchFamily="34" charset="0"/>
            </a:endParaRPr>
          </a:p>
          <a:p>
            <a:pPr algn="just" fontAlgn="auto">
              <a:lnSpc>
                <a:spcPct val="150000"/>
              </a:lnSpc>
            </a:pPr>
            <a:endParaRPr lang="en-US" sz="1900" dirty="0">
              <a:solidFill>
                <a:srgbClr val="0000FF"/>
              </a:solidFill>
              <a:latin typeface="Verdana" panose="020B0604030504040204" pitchFamily="34" charset="0"/>
              <a:cs typeface="Verdana" panose="020B0604030504040204" pitchFamily="34" charset="0"/>
            </a:endParaRPr>
          </a:p>
          <a:p>
            <a:pPr marL="285750" indent="-285750" algn="just" fontAlgn="auto">
              <a:lnSpc>
                <a:spcPct val="150000"/>
              </a:lnSpc>
              <a:buFont typeface="Arial" panose="020B0604020202020204" pitchFamily="34" charset="0"/>
              <a:buChar char="•"/>
            </a:pPr>
            <a:r>
              <a:rPr lang="en-US" sz="1900" dirty="0">
                <a:solidFill>
                  <a:srgbClr val="0000FF"/>
                </a:solidFill>
                <a:latin typeface="Verdana" panose="020B0604030504040204" pitchFamily="34" charset="0"/>
                <a:cs typeface="Verdana" panose="020B0604030504040204" pitchFamily="34" charset="0"/>
                <a:sym typeface="+mn-ea"/>
              </a:rPr>
              <a:t>Suppose we have a model which predicts that a </a:t>
            </a:r>
            <a:r>
              <a:rPr lang="en-US" sz="1900" dirty="0">
                <a:solidFill>
                  <a:srgbClr val="FF0000"/>
                </a:solidFill>
                <a:latin typeface="Verdana" panose="020B0604030504040204" pitchFamily="34" charset="0"/>
                <a:cs typeface="Verdana" panose="020B0604030504040204" pitchFamily="34" charset="0"/>
                <a:sym typeface="+mn-ea"/>
              </a:rPr>
              <a:t>10 degree temperature decrease would lead to 1,000 fewer people visiting the beach. </a:t>
            </a:r>
            <a:r>
              <a:rPr lang="en-US" sz="1900" dirty="0">
                <a:solidFill>
                  <a:srgbClr val="0000FF"/>
                </a:solidFill>
                <a:latin typeface="Verdana" panose="020B0604030504040204" pitchFamily="34" charset="0"/>
                <a:cs typeface="Verdana" panose="020B0604030504040204" pitchFamily="34" charset="0"/>
                <a:sym typeface="+mn-ea"/>
              </a:rPr>
              <a:t>This model does not work over small and large beaches. (Here, we could consider a small beach as one where expected attendance is 50 people and a large beach as one where the expected attendance was 10,000.). For the small beach (50 people), the model implies that -950 people would attend the beach. This prediction is obviously not correct</a:t>
            </a:r>
            <a:endParaRPr lang="en-US" sz="1900" dirty="0">
              <a:solidFill>
                <a:srgbClr val="0000FF"/>
              </a:solidFill>
              <a:latin typeface="Verdana" panose="020B0604030504040204" pitchFamily="34" charset="0"/>
              <a:cs typeface="Verdana" panose="020B0604030504040204" pitchFamily="34" charset="0"/>
            </a:endParaRPr>
          </a:p>
          <a:p>
            <a:pPr algn="just" fontAlgn="auto">
              <a:lnSpc>
                <a:spcPct val="150000"/>
              </a:lnSpc>
            </a:pPr>
            <a:endParaRPr lang="en-US" sz="190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838200" y="1280160"/>
            <a:ext cx="7505065" cy="4246245"/>
          </a:xfrm>
          <a:prstGeom prst="rect">
            <a:avLst/>
          </a:prstGeom>
          <a:noFill/>
        </p:spPr>
        <p:txBody>
          <a:bodyPr wrap="square" rtlCol="0">
            <a:spAutoFit/>
          </a:bodyPr>
          <a:lstStyle/>
          <a:p>
            <a:pPr marL="285750" indent="-285750" algn="just" fontAlgn="auto">
              <a:lnSpc>
                <a:spcPct val="150000"/>
              </a:lnSpc>
              <a:buFont typeface="Arial" panose="020B0604020202020204" pitchFamily="34" charset="0"/>
              <a:buChar char="•"/>
            </a:pPr>
            <a:r>
              <a:rPr lang="en-US" sz="2000" dirty="0">
                <a:solidFill>
                  <a:srgbClr val="0000FF"/>
                </a:solidFill>
                <a:latin typeface="Verdana" panose="020B0604030504040204" pitchFamily="34" charset="0"/>
                <a:cs typeface="Verdana" panose="020B0604030504040204" pitchFamily="34" charset="0"/>
                <a:sym typeface="+mn-ea"/>
              </a:rPr>
              <a:t>This model would also not work if we had a situation where we had an output that was bounded on both sides – for example in the case of a yes/no choice. This is represented by a Bernoulli variable where the probabilities are bounded on both ends (they must be between 0 and 1). </a:t>
            </a:r>
            <a:r>
              <a:rPr lang="en-US" sz="2000" dirty="0">
                <a:solidFill>
                  <a:srgbClr val="FF0000"/>
                </a:solidFill>
                <a:latin typeface="Verdana" panose="020B0604030504040204" pitchFamily="34" charset="0"/>
                <a:cs typeface="Verdana" panose="020B0604030504040204" pitchFamily="34" charset="0"/>
                <a:sym typeface="+mn-ea"/>
              </a:rPr>
              <a:t>If our model predicted that a change in 10 degrees makes a person twice as likely to go to the beach.</a:t>
            </a:r>
            <a:r>
              <a:rPr lang="en-US" sz="2000" dirty="0">
                <a:solidFill>
                  <a:srgbClr val="0000FF"/>
                </a:solidFill>
                <a:latin typeface="Verdana" panose="020B0604030504040204" pitchFamily="34" charset="0"/>
                <a:cs typeface="Verdana" panose="020B0604030504040204" pitchFamily="34" charset="0"/>
                <a:sym typeface="+mn-ea"/>
              </a:rPr>
              <a:t> As temperatures increase by 10 degrees, probabilities cannot be doubled.</a:t>
            </a:r>
            <a:endParaRPr lang="en-US" sz="200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838200" y="1280160"/>
            <a:ext cx="7505065" cy="3784600"/>
          </a:xfrm>
          <a:prstGeom prst="rect">
            <a:avLst/>
          </a:prstGeom>
          <a:noFill/>
        </p:spPr>
        <p:txBody>
          <a:bodyPr wrap="square" rtlCol="0">
            <a:spAutoFit/>
          </a:bodyPr>
          <a:lstStyle/>
          <a:p>
            <a:pPr algn="just" fontAlgn="auto">
              <a:lnSpc>
                <a:spcPct val="150000"/>
              </a:lnSpc>
            </a:pPr>
            <a:r>
              <a:rPr lang="en-US" sz="2000" dirty="0">
                <a:solidFill>
                  <a:srgbClr val="C00000"/>
                </a:solidFill>
                <a:latin typeface="Verdana" panose="020B0604030504040204" pitchFamily="34" charset="0"/>
                <a:cs typeface="Verdana" panose="020B0604030504040204" pitchFamily="34" charset="0"/>
                <a:sym typeface="+mn-ea"/>
              </a:rPr>
              <a:t>Generalised linear models</a:t>
            </a:r>
            <a:r>
              <a:rPr lang="en-US" sz="2000" dirty="0">
                <a:solidFill>
                  <a:srgbClr val="0000FF"/>
                </a:solidFill>
                <a:latin typeface="Verdana" panose="020B0604030504040204" pitchFamily="34" charset="0"/>
                <a:cs typeface="Verdana" panose="020B0604030504040204" pitchFamily="34" charset="0"/>
                <a:sym typeface="+mn-ea"/>
              </a:rPr>
              <a:t> cater to these situations by</a:t>
            </a:r>
            <a:endParaRPr lang="en-US" sz="2000" dirty="0">
              <a:solidFill>
                <a:srgbClr val="0000FF"/>
              </a:solidFill>
              <a:latin typeface="Verdana" panose="020B0604030504040204" pitchFamily="34" charset="0"/>
              <a:cs typeface="Verdana" panose="020B0604030504040204" pitchFamily="34" charset="0"/>
            </a:endParaRPr>
          </a:p>
          <a:p>
            <a:pPr algn="just" fontAlgn="auto">
              <a:lnSpc>
                <a:spcPct val="150000"/>
              </a:lnSpc>
            </a:pPr>
            <a:endParaRPr lang="en-US" sz="2000" dirty="0">
              <a:solidFill>
                <a:srgbClr val="0000FF"/>
              </a:solidFill>
              <a:latin typeface="Verdana" panose="020B0604030504040204" pitchFamily="34" charset="0"/>
              <a:cs typeface="Verdana" panose="020B0604030504040204" pitchFamily="34" charset="0"/>
            </a:endParaRPr>
          </a:p>
          <a:p>
            <a:pPr algn="just" fontAlgn="auto">
              <a:lnSpc>
                <a:spcPct val="150000"/>
              </a:lnSpc>
            </a:pPr>
            <a:r>
              <a:rPr lang="en-US" sz="2000" dirty="0">
                <a:solidFill>
                  <a:srgbClr val="FF0000"/>
                </a:solidFill>
                <a:latin typeface="Verdana" panose="020B0604030504040204" pitchFamily="34" charset="0"/>
                <a:cs typeface="Verdana" panose="020B0604030504040204" pitchFamily="34" charset="0"/>
                <a:sym typeface="+mn-ea"/>
              </a:rPr>
              <a:t>Allowing for response variables that have arbitrary distributions (other than only normal distributions), and</a:t>
            </a:r>
            <a:endParaRPr lang="en-US" sz="2000" dirty="0">
              <a:solidFill>
                <a:srgbClr val="FF0000"/>
              </a:solidFill>
              <a:latin typeface="Verdana" panose="020B0604030504040204" pitchFamily="34" charset="0"/>
              <a:cs typeface="Verdana" panose="020B0604030504040204" pitchFamily="34" charset="0"/>
            </a:endParaRPr>
          </a:p>
          <a:p>
            <a:pPr algn="just" fontAlgn="auto">
              <a:lnSpc>
                <a:spcPct val="150000"/>
              </a:lnSpc>
            </a:pPr>
            <a:r>
              <a:rPr lang="en-US" sz="2000" dirty="0">
                <a:solidFill>
                  <a:srgbClr val="FF0000"/>
                </a:solidFill>
                <a:latin typeface="Verdana" panose="020B0604030504040204" pitchFamily="34" charset="0"/>
                <a:cs typeface="Verdana" panose="020B0604030504040204" pitchFamily="34" charset="0"/>
                <a:sym typeface="+mn-ea"/>
              </a:rPr>
              <a:t>Using an arbitrary function of the response variable (the link function) to vary linearly with the predicted values (rather than assuming that the response itself must vary linearly).</a:t>
            </a:r>
            <a:endParaRPr lang="en-US" sz="200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838200" y="1280160"/>
            <a:ext cx="7505065" cy="3784600"/>
          </a:xfrm>
          <a:prstGeom prst="rect">
            <a:avLst/>
          </a:prstGeom>
          <a:noFill/>
        </p:spPr>
        <p:txBody>
          <a:bodyPr wrap="square" rtlCol="0">
            <a:spAutoFit/>
          </a:bodyPr>
          <a:lstStyle/>
          <a:p>
            <a:pPr algn="just" fontAlgn="auto">
              <a:lnSpc>
                <a:spcPct val="150000"/>
              </a:lnSpc>
            </a:pPr>
            <a:r>
              <a:rPr lang="en-US" sz="2000" dirty="0">
                <a:solidFill>
                  <a:srgbClr val="0000FF"/>
                </a:solidFill>
                <a:latin typeface="Verdana" panose="020B0604030504040204" pitchFamily="34" charset="0"/>
                <a:cs typeface="Verdana" panose="020B0604030504040204" pitchFamily="34" charset="0"/>
                <a:sym typeface="+mn-ea"/>
              </a:rPr>
              <a:t>Thus, in a </a:t>
            </a:r>
            <a:r>
              <a:rPr lang="en-US" sz="2000" dirty="0">
                <a:solidFill>
                  <a:srgbClr val="FF0000"/>
                </a:solidFill>
                <a:latin typeface="Verdana" panose="020B0604030504040204" pitchFamily="34" charset="0"/>
                <a:cs typeface="Verdana" panose="020B0604030504040204" pitchFamily="34" charset="0"/>
                <a:sym typeface="+mn-ea"/>
              </a:rPr>
              <a:t>generalised linear model (GLM),</a:t>
            </a:r>
            <a:r>
              <a:rPr lang="en-US" sz="2000" dirty="0">
                <a:solidFill>
                  <a:srgbClr val="0000FF"/>
                </a:solidFill>
                <a:latin typeface="Verdana" panose="020B0604030504040204" pitchFamily="34" charset="0"/>
                <a:cs typeface="Verdana" panose="020B0604030504040204" pitchFamily="34" charset="0"/>
                <a:sym typeface="+mn-ea"/>
              </a:rPr>
              <a:t> each outcome Y of the dependent variables is assumed to be generated from the exponential family of distributions (which includes </a:t>
            </a:r>
            <a:r>
              <a:rPr lang="en-US" sz="2000" dirty="0">
                <a:solidFill>
                  <a:srgbClr val="FF0000"/>
                </a:solidFill>
                <a:latin typeface="Verdana" panose="020B0604030504040204" pitchFamily="34" charset="0"/>
                <a:cs typeface="Verdana" panose="020B0604030504040204" pitchFamily="34" charset="0"/>
                <a:sym typeface="+mn-ea"/>
              </a:rPr>
              <a:t>distributions such as the normal, binomial, Poisson and gamma distributions, among others</a:t>
            </a:r>
            <a:r>
              <a:rPr lang="en-US" sz="2000" dirty="0">
                <a:solidFill>
                  <a:srgbClr val="0000FF"/>
                </a:solidFill>
                <a:latin typeface="Verdana" panose="020B0604030504040204" pitchFamily="34" charset="0"/>
                <a:cs typeface="Verdana" panose="020B0604030504040204" pitchFamily="34" charset="0"/>
                <a:sym typeface="+mn-ea"/>
              </a:rPr>
              <a:t>). GLM uses the maximum likelihood estimation of the model parameters.  (Note the section adapted from Wikipedia)</a:t>
            </a:r>
            <a:endParaRPr lang="en-US" sz="20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819785" y="5415280"/>
            <a:ext cx="7505065" cy="398780"/>
          </a:xfrm>
          <a:prstGeom prst="rect">
            <a:avLst/>
          </a:prstGeom>
          <a:noFill/>
        </p:spPr>
        <p:txBody>
          <a:bodyPr wrap="square" rtlCol="0">
            <a:spAutoFit/>
          </a:bodyPr>
          <a:lstStyle/>
          <a:p>
            <a:pPr lvl="0"/>
            <a:r>
              <a:rPr lang="en-GB" sz="2000" dirty="0">
                <a:solidFill>
                  <a:srgbClr val="0563C1"/>
                </a:solidFill>
                <a:latin typeface="Verdana" panose="020B0604030504040204" pitchFamily="34" charset="0"/>
                <a:ea typeface="Verdana" panose="020B0604030504040204" pitchFamily="34" charset="0"/>
                <a:cs typeface="Verdana" panose="020B0604030504040204" pitchFamily="34" charset="0"/>
                <a:sym typeface="+mn-ea"/>
              </a:rPr>
              <a:t>http://xaktly.com/MathFunctions.html</a:t>
            </a:r>
            <a:endParaRPr lang="en-US" sz="2000"/>
          </a:p>
        </p:txBody>
      </p:sp>
      <p:pic>
        <p:nvPicPr>
          <p:cNvPr id="3074" name="Picture 2" descr="Image result for mapping func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09675" y="1541145"/>
            <a:ext cx="6724650" cy="28384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838200" y="1280160"/>
            <a:ext cx="7505065" cy="4661535"/>
          </a:xfrm>
          <a:prstGeom prst="rect">
            <a:avLst/>
          </a:prstGeom>
          <a:noFill/>
        </p:spPr>
        <p:txBody>
          <a:bodyPr wrap="square" rtlCol="0">
            <a:spAutoFit/>
          </a:bodyPr>
          <a:lstStyle/>
          <a:p>
            <a:pPr algn="just" fontAlgn="auto">
              <a:lnSpc>
                <a:spcPct val="150000"/>
              </a:lnSpc>
            </a:pPr>
            <a:r>
              <a:rPr lang="en-US" sz="1800" dirty="0">
                <a:solidFill>
                  <a:srgbClr val="C00000"/>
                </a:solidFill>
                <a:latin typeface="Verdana" panose="020B0604030504040204" pitchFamily="34" charset="0"/>
                <a:cs typeface="Verdana" panose="020B0604030504040204" pitchFamily="34" charset="0"/>
                <a:sym typeface="+mn-ea"/>
              </a:rPr>
              <a:t>3) Polynomial Regression</a:t>
            </a:r>
            <a:endParaRPr lang="en-US" sz="1800" dirty="0">
              <a:solidFill>
                <a:srgbClr val="0000FF"/>
              </a:solidFill>
              <a:latin typeface="Verdana" panose="020B0604030504040204" pitchFamily="34" charset="0"/>
              <a:cs typeface="Verdana" panose="020B0604030504040204" pitchFamily="34" charset="0"/>
            </a:endParaRPr>
          </a:p>
          <a:p>
            <a:pPr algn="just" fontAlgn="auto">
              <a:lnSpc>
                <a:spcPct val="150000"/>
              </a:lnSpc>
            </a:pPr>
            <a:r>
              <a:rPr lang="en-US" sz="1800" dirty="0">
                <a:solidFill>
                  <a:srgbClr val="0000FF"/>
                </a:solidFill>
                <a:latin typeface="Verdana" panose="020B0604030504040204" pitchFamily="34" charset="0"/>
                <a:cs typeface="Verdana" panose="020B0604030504040204" pitchFamily="34" charset="0"/>
                <a:sym typeface="+mn-ea"/>
              </a:rPr>
              <a:t>Having looked at the Multiple Regression and the GLM, let us now look at another model that we can infer from Ordinary Linear Regression, i.e. </a:t>
            </a:r>
            <a:r>
              <a:rPr lang="en-US" sz="1800" dirty="0">
                <a:solidFill>
                  <a:srgbClr val="FF0000"/>
                </a:solidFill>
                <a:latin typeface="Verdana" panose="020B0604030504040204" pitchFamily="34" charset="0"/>
                <a:cs typeface="Verdana" panose="020B0604030504040204" pitchFamily="34" charset="0"/>
                <a:sym typeface="+mn-ea"/>
              </a:rPr>
              <a:t>Polynomial Regression</a:t>
            </a:r>
            <a:r>
              <a:rPr lang="en-US" sz="1800" dirty="0">
                <a:solidFill>
                  <a:srgbClr val="0000FF"/>
                </a:solidFill>
                <a:latin typeface="Verdana" panose="020B0604030504040204" pitchFamily="34" charset="0"/>
                <a:cs typeface="Verdana" panose="020B0604030504040204" pitchFamily="34" charset="0"/>
                <a:sym typeface="+mn-ea"/>
              </a:rPr>
              <a:t>. Many relationships do not fit the Linear format at all. In polynomial regression, the relationship between the independent variable x and the dependent variable y is modelled as an nth degree polynomial in x. Polynomial regression has been used to describe nonlinear phenomena such as the growth rate of tissues, the distribution of carbon isotopes in lake sediments, and the progression of disease epidemics.</a:t>
            </a:r>
            <a:endParaRPr lang="en-US" sz="180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838200" y="4537075"/>
            <a:ext cx="7505065" cy="1753235"/>
          </a:xfrm>
          <a:prstGeom prst="rect">
            <a:avLst/>
          </a:prstGeom>
          <a:noFill/>
        </p:spPr>
        <p:txBody>
          <a:bodyPr wrap="square" rtlCol="0">
            <a:spAutoFit/>
          </a:bodyPr>
          <a:lstStyle/>
          <a:p>
            <a:pPr algn="just" fontAlgn="auto">
              <a:lnSpc>
                <a:spcPct val="150000"/>
              </a:lnSpc>
            </a:pPr>
            <a:r>
              <a:rPr lang="en-US" sz="1800" dirty="0">
                <a:solidFill>
                  <a:srgbClr val="0000FF"/>
                </a:solidFill>
                <a:latin typeface="Verdana" panose="020B0604030504040204" pitchFamily="34" charset="0"/>
                <a:cs typeface="Verdana" panose="020B0604030504040204" pitchFamily="34" charset="0"/>
                <a:sym typeface="+mn-ea"/>
              </a:rPr>
              <a:t>Fourier: Theta1 * cos(X + Theta4) + (Theta2 * cos(2*X + Theta4) + Theta3</a:t>
            </a:r>
            <a:endParaRPr lang="en-US" sz="1800" dirty="0">
              <a:solidFill>
                <a:srgbClr val="0000FF"/>
              </a:solidFill>
              <a:latin typeface="Verdana" panose="020B0604030504040204" pitchFamily="34" charset="0"/>
              <a:cs typeface="Verdana" panose="020B0604030504040204" pitchFamily="34" charset="0"/>
            </a:endParaRPr>
          </a:p>
          <a:p>
            <a:pPr algn="just" fontAlgn="auto">
              <a:lnSpc>
                <a:spcPct val="150000"/>
              </a:lnSpc>
            </a:pPr>
            <a:endParaRPr lang="en-US" sz="1800" dirty="0">
              <a:solidFill>
                <a:srgbClr val="0000FF"/>
              </a:solidFill>
              <a:latin typeface="Verdana" panose="020B0604030504040204" pitchFamily="34" charset="0"/>
              <a:cs typeface="Verdana" panose="020B0604030504040204" pitchFamily="34" charset="0"/>
            </a:endParaRPr>
          </a:p>
          <a:p>
            <a:pPr algn="just" fontAlgn="auto">
              <a:lnSpc>
                <a:spcPct val="150000"/>
              </a:lnSpc>
            </a:pPr>
            <a:r>
              <a:rPr lang="en-US" sz="1800" dirty="0">
                <a:solidFill>
                  <a:srgbClr val="0000FF"/>
                </a:solidFill>
                <a:latin typeface="Verdana" panose="020B0604030504040204" pitchFamily="34" charset="0"/>
                <a:cs typeface="Verdana" panose="020B0604030504040204" pitchFamily="34" charset="0"/>
                <a:sym typeface="+mn-ea"/>
              </a:rPr>
              <a:t>Source minitab</a:t>
            </a:r>
            <a:endParaRPr lang="en-US" sz="1800"/>
          </a:p>
        </p:txBody>
      </p:sp>
      <p:pic>
        <p:nvPicPr>
          <p:cNvPr id="3" name="Picture 2"/>
          <p:cNvPicPr>
            <a:picLocks noChangeAspect="1"/>
          </p:cNvPicPr>
          <p:nvPr/>
        </p:nvPicPr>
        <p:blipFill>
          <a:blip r:embed="rId2"/>
          <a:stretch>
            <a:fillRect/>
          </a:stretch>
        </p:blipFill>
        <p:spPr>
          <a:xfrm>
            <a:off x="2558415" y="1066165"/>
            <a:ext cx="2740660" cy="2941320"/>
          </a:xfrm>
          <a:prstGeom prst="rect">
            <a:avLst/>
          </a:prstGeom>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838200" y="812800"/>
            <a:ext cx="7505065" cy="5492750"/>
          </a:xfrm>
          <a:prstGeom prst="rect">
            <a:avLst/>
          </a:prstGeom>
          <a:noFill/>
        </p:spPr>
        <p:txBody>
          <a:bodyPr wrap="square" rtlCol="0">
            <a:spAutoFit/>
          </a:bodyPr>
          <a:lstStyle/>
          <a:p>
            <a:pPr algn="just" fontAlgn="auto">
              <a:lnSpc>
                <a:spcPct val="150000"/>
              </a:lnSpc>
            </a:pPr>
            <a:r>
              <a:rPr lang="en-US" sz="1800" dirty="0">
                <a:solidFill>
                  <a:srgbClr val="C00000"/>
                </a:solidFill>
                <a:latin typeface="Verdana" panose="020B0604030504040204" pitchFamily="34" charset="0"/>
                <a:cs typeface="Verdana" panose="020B0604030504040204" pitchFamily="34" charset="0"/>
                <a:sym typeface="+mn-ea"/>
              </a:rPr>
              <a:t>References:</a:t>
            </a:r>
            <a:endParaRPr lang="en-US" sz="1800" dirty="0">
              <a:solidFill>
                <a:srgbClr val="0000FF"/>
              </a:solidFill>
              <a:latin typeface="Verdana" panose="020B0604030504040204" pitchFamily="34" charset="0"/>
              <a:cs typeface="Verdana" panose="020B0604030504040204" pitchFamily="34" charset="0"/>
            </a:endParaRPr>
          </a:p>
          <a:p>
            <a:pPr algn="just" fontAlgn="auto">
              <a:lnSpc>
                <a:spcPct val="150000"/>
              </a:lnSpc>
            </a:pPr>
            <a:endParaRPr lang="en-US" sz="1800" dirty="0">
              <a:solidFill>
                <a:srgbClr val="0000FF"/>
              </a:solidFill>
              <a:latin typeface="Verdana" panose="020B0604030504040204" pitchFamily="34" charset="0"/>
              <a:cs typeface="Verdana" panose="020B0604030504040204" pitchFamily="34" charset="0"/>
            </a:endParaRPr>
          </a:p>
          <a:p>
            <a:pPr algn="just" fontAlgn="auto">
              <a:lnSpc>
                <a:spcPct val="150000"/>
              </a:lnSpc>
            </a:pPr>
            <a:r>
              <a:rPr lang="en-US" sz="1800" dirty="0">
                <a:solidFill>
                  <a:srgbClr val="0000FF"/>
                </a:solidFill>
                <a:latin typeface="Verdana" panose="020B0604030504040204" pitchFamily="34" charset="0"/>
                <a:cs typeface="Verdana" panose="020B0604030504040204" pitchFamily="34" charset="0"/>
                <a:sym typeface="+mn-ea"/>
              </a:rPr>
              <a:t>http://statisticsbyjim.com/regression/curve-fitting-linear-nonlinea...</a:t>
            </a:r>
            <a:endParaRPr lang="en-US" sz="1800" dirty="0">
              <a:solidFill>
                <a:srgbClr val="0000FF"/>
              </a:solidFill>
              <a:latin typeface="Verdana" panose="020B0604030504040204" pitchFamily="34" charset="0"/>
              <a:cs typeface="Verdana" panose="020B0604030504040204" pitchFamily="34" charset="0"/>
            </a:endParaRPr>
          </a:p>
          <a:p>
            <a:pPr algn="just" fontAlgn="auto">
              <a:lnSpc>
                <a:spcPct val="150000"/>
              </a:lnSpc>
            </a:pPr>
            <a:endParaRPr lang="en-US" sz="1800" dirty="0">
              <a:solidFill>
                <a:srgbClr val="0000FF"/>
              </a:solidFill>
              <a:latin typeface="Verdana" panose="020B0604030504040204" pitchFamily="34" charset="0"/>
              <a:cs typeface="Verdana" panose="020B0604030504040204" pitchFamily="34" charset="0"/>
            </a:endParaRPr>
          </a:p>
          <a:p>
            <a:pPr algn="just" fontAlgn="auto">
              <a:lnSpc>
                <a:spcPct val="150000"/>
              </a:lnSpc>
            </a:pPr>
            <a:r>
              <a:rPr lang="en-US" sz="1800" dirty="0">
                <a:solidFill>
                  <a:srgbClr val="0000FF"/>
                </a:solidFill>
                <a:latin typeface="Verdana" panose="020B0604030504040204" pitchFamily="34" charset="0"/>
                <a:cs typeface="Verdana" panose="020B0604030504040204" pitchFamily="34" charset="0"/>
                <a:sym typeface="+mn-ea"/>
              </a:rPr>
              <a:t>http://blog.minitab.com/blog/adventures-in-statistics/linear-or-non...</a:t>
            </a:r>
            <a:endParaRPr lang="en-US" sz="1800" dirty="0">
              <a:solidFill>
                <a:srgbClr val="0000FF"/>
              </a:solidFill>
              <a:latin typeface="Verdana" panose="020B0604030504040204" pitchFamily="34" charset="0"/>
              <a:cs typeface="Verdana" panose="020B0604030504040204" pitchFamily="34" charset="0"/>
            </a:endParaRPr>
          </a:p>
          <a:p>
            <a:pPr algn="just" fontAlgn="auto">
              <a:lnSpc>
                <a:spcPct val="150000"/>
              </a:lnSpc>
            </a:pPr>
            <a:endParaRPr lang="en-US" sz="1800" dirty="0">
              <a:solidFill>
                <a:srgbClr val="0000FF"/>
              </a:solidFill>
              <a:latin typeface="Verdana" panose="020B0604030504040204" pitchFamily="34" charset="0"/>
              <a:cs typeface="Verdana" panose="020B0604030504040204" pitchFamily="34" charset="0"/>
            </a:endParaRPr>
          </a:p>
          <a:p>
            <a:pPr algn="just" fontAlgn="auto">
              <a:lnSpc>
                <a:spcPct val="150000"/>
              </a:lnSpc>
            </a:pPr>
            <a:r>
              <a:rPr lang="en-US" sz="1800" dirty="0">
                <a:solidFill>
                  <a:srgbClr val="0000FF"/>
                </a:solidFill>
                <a:latin typeface="Verdana" panose="020B0604030504040204" pitchFamily="34" charset="0"/>
                <a:cs typeface="Verdana" panose="020B0604030504040204" pitchFamily="34" charset="0"/>
                <a:sym typeface="+mn-ea"/>
              </a:rPr>
              <a:t>http://support.minitab.com/en-us/minitab/17/topic-library/modeling-...</a:t>
            </a:r>
            <a:endParaRPr lang="en-US" sz="1800" dirty="0">
              <a:solidFill>
                <a:srgbClr val="0000FF"/>
              </a:solidFill>
              <a:latin typeface="Verdana" panose="020B0604030504040204" pitchFamily="34" charset="0"/>
              <a:cs typeface="Verdana" panose="020B0604030504040204" pitchFamily="34" charset="0"/>
            </a:endParaRPr>
          </a:p>
          <a:p>
            <a:pPr algn="just" fontAlgn="auto">
              <a:lnSpc>
                <a:spcPct val="150000"/>
              </a:lnSpc>
            </a:pPr>
            <a:endParaRPr lang="en-US" sz="1800" dirty="0">
              <a:solidFill>
                <a:srgbClr val="0000FF"/>
              </a:solidFill>
              <a:latin typeface="Verdana" panose="020B0604030504040204" pitchFamily="34" charset="0"/>
              <a:cs typeface="Verdana" panose="020B0604030504040204" pitchFamily="34" charset="0"/>
            </a:endParaRPr>
          </a:p>
          <a:p>
            <a:pPr algn="just" fontAlgn="auto">
              <a:lnSpc>
                <a:spcPct val="150000"/>
              </a:lnSpc>
            </a:pPr>
            <a:r>
              <a:rPr lang="en-US" sz="1800" dirty="0">
                <a:solidFill>
                  <a:srgbClr val="0000FF"/>
                </a:solidFill>
                <a:latin typeface="Verdana" panose="020B0604030504040204" pitchFamily="34" charset="0"/>
                <a:cs typeface="Verdana" panose="020B0604030504040204" pitchFamily="34" charset="0"/>
                <a:sym typeface="+mn-ea"/>
              </a:rPr>
              <a:t>https://www.datasciencecentral.com/profiles/blogs/curve-fitting-usi..</a:t>
            </a:r>
            <a:endParaRPr lang="en-US" sz="180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841375" y="2457450"/>
            <a:ext cx="7461250" cy="706755"/>
          </a:xfrm>
          <a:prstGeom prst="rect">
            <a:avLst/>
          </a:prstGeom>
          <a:noFill/>
        </p:spPr>
        <p:txBody>
          <a:bodyPr wrap="square" rtlCol="0">
            <a:spAutoFit/>
          </a:bodyPr>
          <a:lstStyle/>
          <a:p>
            <a:pPr algn="ctr"/>
            <a:r>
              <a:rPr lang="en-US" sz="4000">
                <a:solidFill>
                  <a:srgbClr val="C00000"/>
                </a:solidFill>
                <a:sym typeface="+mn-ea"/>
              </a:rPr>
              <a:t>Perceptron Learning</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019175" y="1428750"/>
            <a:ext cx="6689725" cy="4204335"/>
          </a:xfrm>
          <a:prstGeom prst="rect">
            <a:avLst/>
          </a:prstGeom>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838200" y="1338580"/>
            <a:ext cx="7505065" cy="3322955"/>
          </a:xfrm>
          <a:prstGeom prst="rect">
            <a:avLst/>
          </a:prstGeom>
          <a:noFill/>
        </p:spPr>
        <p:txBody>
          <a:bodyPr wrap="square" rtlCol="0">
            <a:spAutoFit/>
          </a:bodyPr>
          <a:lstStyle/>
          <a:p>
            <a:pPr algn="just" fontAlgn="auto">
              <a:lnSpc>
                <a:spcPct val="150000"/>
              </a:lnSpc>
            </a:pPr>
            <a:r>
              <a:rPr lang="en-US" sz="2000" dirty="0">
                <a:solidFill>
                  <a:srgbClr val="0000FF"/>
                </a:solidFill>
                <a:latin typeface="Verdana" panose="020B0604030504040204" pitchFamily="34" charset="0"/>
                <a:cs typeface="Verdana" panose="020B0604030504040204" pitchFamily="34" charset="0"/>
                <a:sym typeface="+mn-ea"/>
              </a:rPr>
              <a:t>Just like the Space Odyssey 2001 bone scene – let us now Let us now switch tools to a new model.</a:t>
            </a:r>
            <a:endParaRPr lang="en-US" sz="2000" dirty="0">
              <a:solidFill>
                <a:srgbClr val="0000FF"/>
              </a:solidFill>
              <a:latin typeface="Verdana" panose="020B0604030504040204" pitchFamily="34" charset="0"/>
              <a:cs typeface="Verdana" panose="020B0604030504040204" pitchFamily="34" charset="0"/>
            </a:endParaRPr>
          </a:p>
          <a:p>
            <a:pPr algn="just" fontAlgn="auto">
              <a:lnSpc>
                <a:spcPct val="150000"/>
              </a:lnSpc>
            </a:pPr>
            <a:endParaRPr lang="en-US" sz="2000" dirty="0">
              <a:solidFill>
                <a:srgbClr val="0000FF"/>
              </a:solidFill>
              <a:latin typeface="Verdana" panose="020B0604030504040204" pitchFamily="34" charset="0"/>
              <a:cs typeface="Verdana" panose="020B0604030504040204" pitchFamily="34" charset="0"/>
            </a:endParaRPr>
          </a:p>
          <a:p>
            <a:pPr algn="just" fontAlgn="auto">
              <a:lnSpc>
                <a:spcPct val="150000"/>
              </a:lnSpc>
            </a:pPr>
            <a:r>
              <a:rPr lang="en-US" sz="2000" dirty="0">
                <a:solidFill>
                  <a:srgbClr val="0000FF"/>
                </a:solidFill>
                <a:latin typeface="Verdana" panose="020B0604030504040204" pitchFamily="34" charset="0"/>
                <a:cs typeface="Verdana" panose="020B0604030504040204" pitchFamily="34" charset="0"/>
                <a:sym typeface="+mn-ea"/>
              </a:rPr>
              <a:t>However, we show how these new tools and old tools are related.  We now consider a new model called Perceptron learning, and we show how it relates to Linear Regression.</a:t>
            </a:r>
            <a:endParaRPr lang="en-US" sz="2000"/>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838200" y="1528445"/>
            <a:ext cx="7505065" cy="2630170"/>
          </a:xfrm>
          <a:prstGeom prst="rect">
            <a:avLst/>
          </a:prstGeom>
          <a:noFill/>
        </p:spPr>
        <p:txBody>
          <a:bodyPr wrap="square" rtlCol="0">
            <a:spAutoFit/>
          </a:bodyPr>
          <a:lstStyle/>
          <a:p>
            <a:pPr algn="just" fontAlgn="auto">
              <a:lnSpc>
                <a:spcPct val="150000"/>
              </a:lnSpc>
            </a:pPr>
            <a:r>
              <a:rPr lang="en-US" sz="2200" dirty="0">
                <a:solidFill>
                  <a:srgbClr val="0000FF"/>
                </a:solidFill>
                <a:latin typeface="Verdana" panose="020B0604030504040204" pitchFamily="34" charset="0"/>
                <a:cs typeface="Verdana" panose="020B0604030504040204" pitchFamily="34" charset="0"/>
                <a:sym typeface="+mn-ea"/>
              </a:rPr>
              <a:t>The perceptron is an algorithm for supervised learning of binary classifiers.  an input, represented by a vector of numbers, belongs to some specific class. Binary classifiers are a type of linear classifier for two classes.</a:t>
            </a:r>
            <a:endParaRPr lang="en-US" sz="2200"/>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735965" y="1104900"/>
            <a:ext cx="7505065" cy="5169535"/>
          </a:xfrm>
          <a:prstGeom prst="rect">
            <a:avLst/>
          </a:prstGeom>
          <a:noFill/>
        </p:spPr>
        <p:txBody>
          <a:bodyPr wrap="square" rtlCol="0">
            <a:spAutoFit/>
          </a:bodyPr>
          <a:lstStyle/>
          <a:p>
            <a:pPr algn="just" fontAlgn="auto">
              <a:lnSpc>
                <a:spcPct val="150000"/>
              </a:lnSpc>
            </a:pPr>
            <a:r>
              <a:rPr lang="en-US" sz="2000" dirty="0">
                <a:solidFill>
                  <a:srgbClr val="0000FF"/>
                </a:solidFill>
                <a:latin typeface="Verdana" panose="020B0604030504040204" pitchFamily="34" charset="0"/>
                <a:cs typeface="Verdana" panose="020B0604030504040204" pitchFamily="34" charset="0"/>
                <a:sym typeface="+mn-ea"/>
              </a:rPr>
              <a:t>Perceptrons started off being implemented in hardware. </a:t>
            </a:r>
            <a:r>
              <a:rPr lang="en-US" sz="2000" dirty="0">
                <a:solidFill>
                  <a:srgbClr val="FF0000"/>
                </a:solidFill>
                <a:latin typeface="Verdana" panose="020B0604030504040204" pitchFamily="34" charset="0"/>
                <a:cs typeface="Verdana" panose="020B0604030504040204" pitchFamily="34" charset="0"/>
                <a:sym typeface="+mn-ea"/>
              </a:rPr>
              <a:t>The Mark I Perceptron </a:t>
            </a:r>
            <a:r>
              <a:rPr lang="en-US" sz="2000" dirty="0">
                <a:solidFill>
                  <a:srgbClr val="0000FF"/>
                </a:solidFill>
                <a:latin typeface="Verdana" panose="020B0604030504040204" pitchFamily="34" charset="0"/>
                <a:cs typeface="Verdana" panose="020B0604030504040204" pitchFamily="34" charset="0"/>
                <a:sym typeface="+mn-ea"/>
              </a:rPr>
              <a:t>machine was the first implementation of the perceptron algorithm.  The perceptron algorithm was invented in 1957 at the Cornell Aeronautical Laboratory by Frank Rosenblatt.  The perceptron was intended to be a machine, rather than a program. </a:t>
            </a:r>
            <a:r>
              <a:rPr lang="en-US" sz="2000" dirty="0">
                <a:solidFill>
                  <a:srgbClr val="FF0000"/>
                </a:solidFill>
                <a:latin typeface="Verdana" panose="020B0604030504040204" pitchFamily="34" charset="0"/>
                <a:cs typeface="Verdana" panose="020B0604030504040204" pitchFamily="34" charset="0"/>
                <a:sym typeface="+mn-ea"/>
              </a:rPr>
              <a:t>This machine was designed for image recognition: it had an array of 400 photocells, randomly connected to the "neurons". Weights were encoded in potentiometers, and weight updates during learning were performed by electric motors. </a:t>
            </a:r>
            <a:endParaRPr lang="en-US" sz="2000"/>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838200" y="1280160"/>
            <a:ext cx="7505065" cy="4246245"/>
          </a:xfrm>
          <a:prstGeom prst="rect">
            <a:avLst/>
          </a:prstGeom>
          <a:noFill/>
        </p:spPr>
        <p:txBody>
          <a:bodyPr wrap="square" rtlCol="0">
            <a:spAutoFit/>
          </a:bodyPr>
          <a:lstStyle/>
          <a:p>
            <a:pPr algn="just" fontAlgn="auto">
              <a:lnSpc>
                <a:spcPct val="150000"/>
              </a:lnSpc>
            </a:pPr>
            <a:r>
              <a:rPr lang="en-US" sz="2000" dirty="0">
                <a:solidFill>
                  <a:srgbClr val="FF0000"/>
                </a:solidFill>
                <a:latin typeface="Verdana" panose="020B0604030504040204" pitchFamily="34" charset="0"/>
                <a:cs typeface="Verdana" panose="020B0604030504040204" pitchFamily="34" charset="0"/>
                <a:sym typeface="+mn-ea"/>
              </a:rPr>
              <a:t>There was misplaced optimism </a:t>
            </a:r>
            <a:r>
              <a:rPr lang="en-US" sz="2000" dirty="0">
                <a:solidFill>
                  <a:srgbClr val="0000FF"/>
                </a:solidFill>
                <a:latin typeface="Verdana" panose="020B0604030504040204" pitchFamily="34" charset="0"/>
                <a:cs typeface="Verdana" panose="020B0604030504040204" pitchFamily="34" charset="0"/>
                <a:sym typeface="+mn-ea"/>
              </a:rPr>
              <a:t>about perceptrons. In a 1958 press conference organized by the US Navy, Rosenblatt made statements about the perceptron that caused a heated controversy among the fledgling AI community; based on Rosenblatt's statements, The New York Times reported the perceptron to be </a:t>
            </a:r>
            <a:r>
              <a:rPr lang="en-US" sz="2000" i="1" dirty="0">
                <a:solidFill>
                  <a:srgbClr val="FF0000"/>
                </a:solidFill>
                <a:latin typeface="Verdana" panose="020B0604030504040204" pitchFamily="34" charset="0"/>
                <a:cs typeface="Verdana" panose="020B0604030504040204" pitchFamily="34" charset="0"/>
                <a:sym typeface="+mn-ea"/>
              </a:rPr>
              <a:t>"the embryo of an electronic computer that [the Navy] expects will be able to walk, talk, see, write, reproduce itself and be conscious of its existence."</a:t>
            </a:r>
            <a:endParaRPr lang="en-US" sz="2000"/>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838200" y="1119505"/>
            <a:ext cx="7505065" cy="5169535"/>
          </a:xfrm>
          <a:prstGeom prst="rect">
            <a:avLst/>
          </a:prstGeom>
          <a:noFill/>
        </p:spPr>
        <p:txBody>
          <a:bodyPr wrap="square" rtlCol="0">
            <a:spAutoFit/>
          </a:bodyPr>
          <a:lstStyle/>
          <a:p>
            <a:pPr algn="just" fontAlgn="auto">
              <a:lnSpc>
                <a:spcPct val="150000"/>
              </a:lnSpc>
            </a:pPr>
            <a:r>
              <a:rPr lang="en-US" sz="2000" dirty="0">
                <a:solidFill>
                  <a:srgbClr val="0000FF"/>
                </a:solidFill>
                <a:latin typeface="Verdana" panose="020B0604030504040204" pitchFamily="34" charset="0"/>
                <a:cs typeface="Verdana" panose="020B0604030504040204" pitchFamily="34" charset="0"/>
                <a:sym typeface="+mn-ea"/>
              </a:rPr>
              <a:t>Although the perceptron initially seemed promising, it was quickly </a:t>
            </a:r>
            <a:r>
              <a:rPr lang="en-US" sz="2000" dirty="0">
                <a:solidFill>
                  <a:srgbClr val="FF0000"/>
                </a:solidFill>
                <a:latin typeface="Verdana" panose="020B0604030504040204" pitchFamily="34" charset="0"/>
                <a:cs typeface="Verdana" panose="020B0604030504040204" pitchFamily="34" charset="0"/>
                <a:sym typeface="+mn-ea"/>
              </a:rPr>
              <a:t>proved that perceptrons could not be trained to recognise many classes of patterns(XOR problem)</a:t>
            </a:r>
            <a:r>
              <a:rPr lang="en-US" sz="2000" dirty="0">
                <a:solidFill>
                  <a:srgbClr val="0000FF"/>
                </a:solidFill>
                <a:latin typeface="Verdana" panose="020B0604030504040204" pitchFamily="34" charset="0"/>
                <a:cs typeface="Verdana" panose="020B0604030504040204" pitchFamily="34" charset="0"/>
                <a:sym typeface="+mn-ea"/>
              </a:rPr>
              <a:t>. This misplaced optimism caused the field of neural network research to stagnate for many years before it was recognized that a feedforward neural network with two or more layers (also called a multilayer perceptron) had far greater processing power than perceptrons with one layer (i.e. single layer perceptron). </a:t>
            </a:r>
            <a:endParaRPr lang="en-US" sz="2000" dirty="0">
              <a:solidFill>
                <a:srgbClr val="0000FF"/>
              </a:solidFill>
              <a:latin typeface="Verdana" panose="020B0604030504040204" pitchFamily="34" charset="0"/>
              <a:cs typeface="Verdana" panose="020B0604030504040204" pitchFamily="34" charset="0"/>
            </a:endParaRPr>
          </a:p>
          <a:p>
            <a:pPr algn="just" fontAlgn="auto">
              <a:lnSpc>
                <a:spcPct val="150000"/>
              </a:lnSpc>
            </a:pPr>
            <a:r>
              <a:rPr lang="en-GB" sz="2000" dirty="0">
                <a:sym typeface="+mn-ea"/>
                <a:hlinkClick r:id="rId2"/>
              </a:rPr>
              <a:t>https://towardsdatascience.com/perceptrons-logical-functions-and-the-xor-problem-37ca5025790a</a:t>
            </a:r>
            <a:r>
              <a:rPr lang="en-GB" sz="2000" dirty="0">
                <a:sym typeface="+mn-ea"/>
              </a:rPr>
              <a:t> </a:t>
            </a:r>
            <a:endParaRPr lang="en-US" sz="200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https://image.slidesharecdn.com/corr-and-regress-1196170902124433-4/95/corr-and-regress-15-728.jpg?cb=1196142103"/>
          <p:cNvPicPr/>
          <p:nvPr/>
        </p:nvPicPr>
        <p:blipFill>
          <a:blip r:embed="rId2">
            <a:extLst>
              <a:ext uri="{28A0092B-C50C-407E-A947-70E740481C1C}">
                <a14:useLocalDpi xmlns:a14="http://schemas.microsoft.com/office/drawing/2010/main" val="0"/>
              </a:ext>
            </a:extLst>
          </a:blip>
          <a:srcRect/>
          <a:stretch>
            <a:fillRect/>
          </a:stretch>
        </p:blipFill>
        <p:spPr bwMode="auto">
          <a:xfrm>
            <a:off x="606107" y="1907223"/>
            <a:ext cx="3771901" cy="3092132"/>
          </a:xfrm>
          <a:prstGeom prst="rect">
            <a:avLst/>
          </a:prstGeom>
          <a:noFill/>
        </p:spPr>
      </p:pic>
      <p:pic>
        <p:nvPicPr>
          <p:cNvPr id="5" name="Picture 4"/>
          <p:cNvPicPr/>
          <p:nvPr/>
        </p:nvPicPr>
        <p:blipFill>
          <a:blip r:embed="rId3"/>
          <a:stretch>
            <a:fillRect/>
          </a:stretch>
        </p:blipFill>
        <p:spPr>
          <a:xfrm>
            <a:off x="5606732" y="1781809"/>
            <a:ext cx="2589530" cy="3217546"/>
          </a:xfrm>
          <a:prstGeom prst="rect">
            <a:avLst/>
          </a:prstGeom>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838200" y="1280160"/>
            <a:ext cx="7505065" cy="3138170"/>
          </a:xfrm>
          <a:prstGeom prst="rect">
            <a:avLst/>
          </a:prstGeom>
          <a:noFill/>
        </p:spPr>
        <p:txBody>
          <a:bodyPr wrap="square" rtlCol="0">
            <a:spAutoFit/>
          </a:bodyPr>
          <a:lstStyle/>
          <a:p>
            <a:pPr algn="just" fontAlgn="auto">
              <a:lnSpc>
                <a:spcPct val="150000"/>
              </a:lnSpc>
            </a:pPr>
            <a:r>
              <a:rPr lang="en-US" sz="2200" dirty="0">
                <a:solidFill>
                  <a:srgbClr val="FF0000"/>
                </a:solidFill>
                <a:latin typeface="Verdana" panose="020B0604030504040204" pitchFamily="34" charset="0"/>
                <a:cs typeface="Verdana" panose="020B0604030504040204" pitchFamily="34" charset="0"/>
                <a:sym typeface="+mn-ea"/>
              </a:rPr>
              <a:t>Single layer perceptrons are only capable of learning linearly separable patterns</a:t>
            </a:r>
            <a:r>
              <a:rPr lang="en-US" sz="2200" dirty="0">
                <a:solidFill>
                  <a:srgbClr val="0000FF"/>
                </a:solidFill>
                <a:latin typeface="Verdana" panose="020B0604030504040204" pitchFamily="34" charset="0"/>
                <a:cs typeface="Verdana" panose="020B0604030504040204" pitchFamily="34" charset="0"/>
                <a:sym typeface="+mn-ea"/>
              </a:rPr>
              <a:t>. In 1969, a famous book entitled Perceptrons by Marvin Minsky and Seymour Papert showed that it was impossible for these classes of network to learn an XOR function.</a:t>
            </a:r>
            <a:endParaRPr lang="en-US" sz="2200"/>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838200" y="1280160"/>
            <a:ext cx="7505065" cy="4154170"/>
          </a:xfrm>
          <a:prstGeom prst="rect">
            <a:avLst/>
          </a:prstGeom>
          <a:noFill/>
        </p:spPr>
        <p:txBody>
          <a:bodyPr wrap="square" rtlCol="0">
            <a:spAutoFit/>
          </a:bodyPr>
          <a:lstStyle/>
          <a:p>
            <a:pPr algn="just" fontAlgn="auto">
              <a:lnSpc>
                <a:spcPct val="150000"/>
              </a:lnSpc>
            </a:pPr>
            <a:r>
              <a:rPr lang="en-US" sz="2200" dirty="0">
                <a:solidFill>
                  <a:srgbClr val="FF0000"/>
                </a:solidFill>
                <a:latin typeface="Verdana" panose="020B0604030504040204" pitchFamily="34" charset="0"/>
                <a:cs typeface="Verdana" panose="020B0604030504040204" pitchFamily="34" charset="0"/>
                <a:sym typeface="+mn-ea"/>
              </a:rPr>
              <a:t>However, this limitation does not apply if we use a non-linear activation function (instead of a step function) for a perceptron. </a:t>
            </a:r>
            <a:r>
              <a:rPr lang="en-US" sz="2200" dirty="0">
                <a:solidFill>
                  <a:srgbClr val="0000FF"/>
                </a:solidFill>
                <a:latin typeface="Verdana" panose="020B0604030504040204" pitchFamily="34" charset="0"/>
                <a:cs typeface="Verdana" panose="020B0604030504040204" pitchFamily="34" charset="0"/>
                <a:sym typeface="+mn-ea"/>
              </a:rPr>
              <a:t>In fact, by using </a:t>
            </a:r>
            <a:r>
              <a:rPr lang="en-US" sz="2200" dirty="0">
                <a:solidFill>
                  <a:srgbClr val="FF0000"/>
                </a:solidFill>
                <a:latin typeface="Verdana" panose="020B0604030504040204" pitchFamily="34" charset="0"/>
                <a:cs typeface="Verdana" panose="020B0604030504040204" pitchFamily="34" charset="0"/>
                <a:sym typeface="+mn-ea"/>
              </a:rPr>
              <a:t>non-linear activation functions, </a:t>
            </a:r>
            <a:r>
              <a:rPr lang="en-US" sz="2200" dirty="0">
                <a:solidFill>
                  <a:srgbClr val="0000FF"/>
                </a:solidFill>
                <a:latin typeface="Verdana" panose="020B0604030504040204" pitchFamily="34" charset="0"/>
                <a:cs typeface="Verdana" panose="020B0604030504040204" pitchFamily="34" charset="0"/>
                <a:sym typeface="+mn-ea"/>
              </a:rPr>
              <a:t>we can model many more complex functions than the XOR (even with just the single layer). This idea can be extended if we add more hidden layers – creating the </a:t>
            </a:r>
            <a:r>
              <a:rPr lang="en-US" sz="2200" dirty="0">
                <a:solidFill>
                  <a:srgbClr val="C00000"/>
                </a:solidFill>
                <a:latin typeface="Verdana" panose="020B0604030504040204" pitchFamily="34" charset="0"/>
                <a:cs typeface="Verdana" panose="020B0604030504040204" pitchFamily="34" charset="0"/>
                <a:sym typeface="+mn-ea"/>
              </a:rPr>
              <a:t>multilayer perceptron</a:t>
            </a:r>
            <a:r>
              <a:rPr lang="en-US" sz="2200" dirty="0">
                <a:solidFill>
                  <a:srgbClr val="0000FF"/>
                </a:solidFill>
                <a:latin typeface="Verdana" panose="020B0604030504040204" pitchFamily="34" charset="0"/>
                <a:cs typeface="Verdana" panose="020B0604030504040204" pitchFamily="34" charset="0"/>
                <a:sym typeface="+mn-ea"/>
              </a:rPr>
              <a:t>.</a:t>
            </a:r>
            <a:endParaRPr lang="en-US" sz="2200"/>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838200" y="651510"/>
            <a:ext cx="7505065" cy="5631180"/>
          </a:xfrm>
          <a:prstGeom prst="rect">
            <a:avLst/>
          </a:prstGeom>
          <a:noFill/>
        </p:spPr>
        <p:txBody>
          <a:bodyPr wrap="square" rtlCol="0">
            <a:spAutoFit/>
          </a:bodyPr>
          <a:lstStyle/>
          <a:p>
            <a:pPr algn="just" fontAlgn="auto">
              <a:lnSpc>
                <a:spcPct val="150000"/>
              </a:lnSpc>
            </a:pPr>
            <a:r>
              <a:rPr lang="en-US" sz="2000" dirty="0">
                <a:solidFill>
                  <a:srgbClr val="0000FF"/>
                </a:solidFill>
                <a:latin typeface="Verdana" panose="020B0604030504040204" pitchFamily="34" charset="0"/>
                <a:cs typeface="Verdana" panose="020B0604030504040204" pitchFamily="34" charset="0"/>
                <a:sym typeface="+mn-ea"/>
              </a:rPr>
              <a:t>So, to recap:</a:t>
            </a:r>
            <a:endParaRPr lang="en-US" sz="2000" dirty="0">
              <a:solidFill>
                <a:srgbClr val="0000FF"/>
              </a:solidFill>
              <a:latin typeface="Verdana" panose="020B0604030504040204" pitchFamily="34" charset="0"/>
              <a:cs typeface="Verdana" panose="020B0604030504040204" pitchFamily="34" charset="0"/>
            </a:endParaRPr>
          </a:p>
          <a:p>
            <a:pPr algn="just" fontAlgn="auto">
              <a:lnSpc>
                <a:spcPct val="150000"/>
              </a:lnSpc>
            </a:pPr>
            <a:endParaRPr lang="en-US" sz="2000" dirty="0">
              <a:solidFill>
                <a:srgbClr val="0000FF"/>
              </a:solidFill>
              <a:latin typeface="Verdana" panose="020B0604030504040204" pitchFamily="34" charset="0"/>
              <a:cs typeface="Verdana" panose="020B0604030504040204" pitchFamily="34" charset="0"/>
            </a:endParaRPr>
          </a:p>
          <a:p>
            <a:pPr marL="342900" indent="-342900" algn="just" fontAlgn="auto">
              <a:lnSpc>
                <a:spcPct val="150000"/>
              </a:lnSpc>
              <a:buAutoNum type="arabicPeriod"/>
            </a:pPr>
            <a:r>
              <a:rPr lang="en-US" sz="2000" dirty="0">
                <a:solidFill>
                  <a:srgbClr val="0000FF"/>
                </a:solidFill>
                <a:latin typeface="Verdana" panose="020B0604030504040204" pitchFamily="34" charset="0"/>
                <a:cs typeface="Verdana" panose="020B0604030504040204" pitchFamily="34" charset="0"/>
                <a:sym typeface="+mn-ea"/>
              </a:rPr>
              <a:t>The </a:t>
            </a:r>
            <a:r>
              <a:rPr lang="en-US" sz="2000" dirty="0">
                <a:solidFill>
                  <a:srgbClr val="FF0000"/>
                </a:solidFill>
                <a:latin typeface="Verdana" panose="020B0604030504040204" pitchFamily="34" charset="0"/>
                <a:cs typeface="Verdana" panose="020B0604030504040204" pitchFamily="34" charset="0"/>
                <a:sym typeface="+mn-ea"/>
              </a:rPr>
              <a:t>perceptron</a:t>
            </a:r>
            <a:r>
              <a:rPr lang="en-US" sz="2000" dirty="0">
                <a:solidFill>
                  <a:srgbClr val="0000FF"/>
                </a:solidFill>
                <a:latin typeface="Verdana" panose="020B0604030504040204" pitchFamily="34" charset="0"/>
                <a:cs typeface="Verdana" panose="020B0604030504040204" pitchFamily="34" charset="0"/>
                <a:sym typeface="+mn-ea"/>
              </a:rPr>
              <a:t> is a simplified model of a biological neuron.</a:t>
            </a:r>
            <a:endParaRPr lang="en-US" sz="2000" dirty="0">
              <a:solidFill>
                <a:srgbClr val="0000FF"/>
              </a:solidFill>
              <a:latin typeface="Verdana" panose="020B0604030504040204" pitchFamily="34" charset="0"/>
              <a:cs typeface="Verdana" panose="020B0604030504040204" pitchFamily="34" charset="0"/>
            </a:endParaRPr>
          </a:p>
          <a:p>
            <a:pPr marL="342900" indent="-342900" algn="just" fontAlgn="auto">
              <a:lnSpc>
                <a:spcPct val="150000"/>
              </a:lnSpc>
              <a:buAutoNum type="arabicPeriod"/>
            </a:pPr>
            <a:r>
              <a:rPr lang="en-US" sz="2000" dirty="0">
                <a:solidFill>
                  <a:srgbClr val="0000FF"/>
                </a:solidFill>
                <a:latin typeface="Verdana" panose="020B0604030504040204" pitchFamily="34" charset="0"/>
                <a:cs typeface="Verdana" panose="020B0604030504040204" pitchFamily="34" charset="0"/>
                <a:sym typeface="+mn-ea"/>
              </a:rPr>
              <a:t>The </a:t>
            </a:r>
            <a:r>
              <a:rPr lang="en-US" sz="2000" dirty="0">
                <a:solidFill>
                  <a:srgbClr val="FF0000"/>
                </a:solidFill>
                <a:latin typeface="Verdana" panose="020B0604030504040204" pitchFamily="34" charset="0"/>
                <a:cs typeface="Verdana" panose="020B0604030504040204" pitchFamily="34" charset="0"/>
                <a:sym typeface="+mn-ea"/>
              </a:rPr>
              <a:t>perceptron is an algorithm for learning a binary classifier</a:t>
            </a:r>
            <a:r>
              <a:rPr lang="en-US" sz="2000" dirty="0">
                <a:solidFill>
                  <a:srgbClr val="0000FF"/>
                </a:solidFill>
                <a:latin typeface="Verdana" panose="020B0604030504040204" pitchFamily="34" charset="0"/>
                <a:cs typeface="Verdana" panose="020B0604030504040204" pitchFamily="34" charset="0"/>
                <a:sym typeface="+mn-ea"/>
              </a:rPr>
              <a:t>: a function that maps its input to an output value (a single binary value).</a:t>
            </a:r>
            <a:endParaRPr lang="en-US" sz="2000" dirty="0">
              <a:solidFill>
                <a:srgbClr val="0000FF"/>
              </a:solidFill>
              <a:latin typeface="Verdana" panose="020B0604030504040204" pitchFamily="34" charset="0"/>
              <a:cs typeface="Verdana" panose="020B0604030504040204" pitchFamily="34" charset="0"/>
            </a:endParaRPr>
          </a:p>
          <a:p>
            <a:pPr marL="342900" indent="-342900" algn="just" fontAlgn="auto">
              <a:lnSpc>
                <a:spcPct val="150000"/>
              </a:lnSpc>
              <a:buAutoNum type="arabicPeriod"/>
            </a:pPr>
            <a:r>
              <a:rPr lang="en-US" sz="2000" dirty="0">
                <a:solidFill>
                  <a:srgbClr val="0000FF"/>
                </a:solidFill>
                <a:latin typeface="Verdana" panose="020B0604030504040204" pitchFamily="34" charset="0"/>
                <a:cs typeface="Verdana" panose="020B0604030504040204" pitchFamily="34" charset="0"/>
                <a:sym typeface="+mn-ea"/>
              </a:rPr>
              <a:t>In </a:t>
            </a:r>
            <a:r>
              <a:rPr lang="en-US" sz="2000" dirty="0">
                <a:solidFill>
                  <a:srgbClr val="FF0000"/>
                </a:solidFill>
                <a:latin typeface="Verdana" panose="020B0604030504040204" pitchFamily="34" charset="0"/>
                <a:cs typeface="Verdana" panose="020B0604030504040204" pitchFamily="34" charset="0"/>
                <a:sym typeface="+mn-ea"/>
              </a:rPr>
              <a:t>the context of neural networks, a perceptron is an artificial neuron using the Heaviside step function as the activation function</a:t>
            </a:r>
            <a:r>
              <a:rPr lang="en-US" sz="2000" dirty="0">
                <a:solidFill>
                  <a:srgbClr val="0000FF"/>
                </a:solidFill>
                <a:latin typeface="Verdana" panose="020B0604030504040204" pitchFamily="34" charset="0"/>
                <a:cs typeface="Verdana" panose="020B0604030504040204" pitchFamily="34" charset="0"/>
                <a:sym typeface="+mn-ea"/>
              </a:rPr>
              <a:t>. The perceptron algorithm is also termed the </a:t>
            </a:r>
            <a:r>
              <a:rPr lang="en-US" sz="2000" dirty="0">
                <a:solidFill>
                  <a:srgbClr val="FF0000"/>
                </a:solidFill>
                <a:latin typeface="Verdana" panose="020B0604030504040204" pitchFamily="34" charset="0"/>
                <a:cs typeface="Verdana" panose="020B0604030504040204" pitchFamily="34" charset="0"/>
                <a:sym typeface="+mn-ea"/>
              </a:rPr>
              <a:t>single-layer perceptron</a:t>
            </a:r>
            <a:r>
              <a:rPr lang="en-US" sz="2000" dirty="0">
                <a:solidFill>
                  <a:srgbClr val="0000FF"/>
                </a:solidFill>
                <a:latin typeface="Verdana" panose="020B0604030504040204" pitchFamily="34" charset="0"/>
                <a:cs typeface="Verdana" panose="020B0604030504040204" pitchFamily="34" charset="0"/>
                <a:sym typeface="+mn-ea"/>
              </a:rPr>
              <a:t>, to distinguish it from a multilayer perceptron.</a:t>
            </a:r>
            <a:endParaRPr lang="en-US" sz="2000"/>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838200" y="1367790"/>
            <a:ext cx="7505065" cy="3322955"/>
          </a:xfrm>
          <a:prstGeom prst="rect">
            <a:avLst/>
          </a:prstGeom>
          <a:noFill/>
        </p:spPr>
        <p:txBody>
          <a:bodyPr wrap="square" rtlCol="0">
            <a:spAutoFit/>
          </a:bodyPr>
          <a:lstStyle/>
          <a:p>
            <a:pPr marL="342900" indent="-342900" algn="just" fontAlgn="auto">
              <a:lnSpc>
                <a:spcPct val="150000"/>
              </a:lnSpc>
              <a:buFont typeface="+mj-lt"/>
              <a:buAutoNum type="arabicPeriod" startAt="4"/>
            </a:pPr>
            <a:r>
              <a:rPr lang="en-US" sz="2000" dirty="0">
                <a:solidFill>
                  <a:srgbClr val="0000FF"/>
                </a:solidFill>
                <a:latin typeface="Verdana" panose="020B0604030504040204" pitchFamily="34" charset="0"/>
                <a:cs typeface="Verdana" panose="020B0604030504040204" pitchFamily="34" charset="0"/>
                <a:sym typeface="+mn-ea"/>
              </a:rPr>
              <a:t>While the Perceptron algorithm </a:t>
            </a:r>
            <a:r>
              <a:rPr lang="en-US" sz="2000" dirty="0">
                <a:solidFill>
                  <a:srgbClr val="FF0000"/>
                </a:solidFill>
                <a:latin typeface="Verdana" panose="020B0604030504040204" pitchFamily="34" charset="0"/>
                <a:cs typeface="Verdana" panose="020B0604030504040204" pitchFamily="34" charset="0"/>
                <a:sym typeface="+mn-ea"/>
              </a:rPr>
              <a:t>is of historical significance, it provides us with a way to bridge the gap between Linear Regression and Deep Learning</a:t>
            </a:r>
            <a:r>
              <a:rPr lang="en-US" sz="2000" dirty="0">
                <a:solidFill>
                  <a:srgbClr val="0000FF"/>
                </a:solidFill>
                <a:latin typeface="Verdana" panose="020B0604030504040204" pitchFamily="34" charset="0"/>
                <a:cs typeface="Verdana" panose="020B0604030504040204" pitchFamily="34" charset="0"/>
                <a:sym typeface="+mn-ea"/>
              </a:rPr>
              <a:t>.</a:t>
            </a:r>
            <a:endParaRPr lang="en-US" sz="2000" dirty="0">
              <a:solidFill>
                <a:srgbClr val="0000FF"/>
              </a:solidFill>
              <a:latin typeface="Verdana" panose="020B0604030504040204" pitchFamily="34" charset="0"/>
              <a:cs typeface="Verdana" panose="020B0604030504040204" pitchFamily="34" charset="0"/>
            </a:endParaRPr>
          </a:p>
          <a:p>
            <a:pPr marL="342900" indent="-342900" algn="just" fontAlgn="auto">
              <a:lnSpc>
                <a:spcPct val="150000"/>
              </a:lnSpc>
              <a:buAutoNum type="arabicPeriod" startAt="4"/>
            </a:pPr>
            <a:r>
              <a:rPr lang="en-US" sz="2000" dirty="0">
                <a:solidFill>
                  <a:srgbClr val="0000FF"/>
                </a:solidFill>
                <a:latin typeface="Verdana" panose="020B0604030504040204" pitchFamily="34" charset="0"/>
                <a:cs typeface="Verdana" panose="020B0604030504040204" pitchFamily="34" charset="0"/>
                <a:sym typeface="+mn-ea"/>
              </a:rPr>
              <a:t>Below is an example of a learning algorithm for a (single-layer) perceptron. A diagram showing a perceptron </a:t>
            </a:r>
            <a:r>
              <a:rPr lang="en-US" sz="2000" dirty="0">
                <a:solidFill>
                  <a:srgbClr val="FF0000"/>
                </a:solidFill>
                <a:latin typeface="Verdana" panose="020B0604030504040204" pitchFamily="34" charset="0"/>
                <a:cs typeface="Verdana" panose="020B0604030504040204" pitchFamily="34" charset="0"/>
                <a:sym typeface="+mn-ea"/>
              </a:rPr>
              <a:t>updating its linear boundary </a:t>
            </a:r>
            <a:r>
              <a:rPr lang="en-US" sz="2000" dirty="0">
                <a:solidFill>
                  <a:srgbClr val="0000FF"/>
                </a:solidFill>
                <a:latin typeface="Verdana" panose="020B0604030504040204" pitchFamily="34" charset="0"/>
                <a:cs typeface="Verdana" panose="020B0604030504040204" pitchFamily="34" charset="0"/>
                <a:sym typeface="+mn-ea"/>
              </a:rPr>
              <a:t>as more training examples are added.</a:t>
            </a:r>
            <a:endParaRPr lang="en-US" sz="2000"/>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849755" y="965835"/>
            <a:ext cx="4940935" cy="5036185"/>
          </a:xfrm>
          <a:prstGeom prst="rect">
            <a:avLst/>
          </a:prstGeom>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838200" y="1280160"/>
            <a:ext cx="7505065" cy="1938020"/>
          </a:xfrm>
          <a:prstGeom prst="rect">
            <a:avLst/>
          </a:prstGeom>
          <a:noFill/>
        </p:spPr>
        <p:txBody>
          <a:bodyPr wrap="square" rtlCol="0">
            <a:spAutoFit/>
          </a:bodyPr>
          <a:lstStyle/>
          <a:p>
            <a:pPr algn="just" fontAlgn="auto">
              <a:lnSpc>
                <a:spcPct val="150000"/>
              </a:lnSpc>
            </a:pPr>
            <a:r>
              <a:rPr lang="en-US" sz="2000" dirty="0">
                <a:solidFill>
                  <a:srgbClr val="0000FF"/>
                </a:solidFill>
                <a:latin typeface="Verdana" panose="020B0604030504040204" pitchFamily="34" charset="0"/>
                <a:cs typeface="Verdana" panose="020B0604030504040204" pitchFamily="34" charset="0"/>
                <a:sym typeface="+mn-ea"/>
              </a:rPr>
              <a:t>A preceptron is represented as above. Here, f is a step function. As we have seen before, a perceptron takes several binary inputs, x1,x2,…x1,x2,…, and produces a single binary output:</a:t>
            </a:r>
            <a:endParaRPr lang="en-US" sz="2000"/>
          </a:p>
        </p:txBody>
      </p:sp>
      <p:pic>
        <p:nvPicPr>
          <p:cNvPr id="3" name="Picture 2"/>
          <p:cNvPicPr>
            <a:picLocks noChangeAspect="1"/>
          </p:cNvPicPr>
          <p:nvPr/>
        </p:nvPicPr>
        <p:blipFill>
          <a:blip r:embed="rId2"/>
          <a:stretch>
            <a:fillRect/>
          </a:stretch>
        </p:blipFill>
        <p:spPr>
          <a:xfrm>
            <a:off x="2007235" y="3451860"/>
            <a:ext cx="4627245" cy="2593340"/>
          </a:xfrm>
          <a:prstGeom prst="rect">
            <a:avLst/>
          </a:prstGeom>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838200" y="1280160"/>
            <a:ext cx="7505065" cy="4707890"/>
          </a:xfrm>
          <a:prstGeom prst="rect">
            <a:avLst/>
          </a:prstGeom>
          <a:noFill/>
        </p:spPr>
        <p:txBody>
          <a:bodyPr wrap="square" rtlCol="0">
            <a:spAutoFit/>
          </a:bodyPr>
          <a:lstStyle/>
          <a:p>
            <a:pPr algn="just" fontAlgn="auto">
              <a:lnSpc>
                <a:spcPct val="150000"/>
              </a:lnSpc>
            </a:pPr>
            <a:r>
              <a:rPr lang="en-US" sz="2000" dirty="0">
                <a:solidFill>
                  <a:srgbClr val="0000FF"/>
                </a:solidFill>
                <a:latin typeface="Verdana" panose="020B0604030504040204" pitchFamily="34" charset="0"/>
                <a:cs typeface="Verdana" panose="020B0604030504040204" pitchFamily="34" charset="0"/>
                <a:sym typeface="+mn-ea"/>
              </a:rPr>
              <a:t>In the example shown the perceptron has three inputs, x1 ,x2, x3  and weights, w1,w2,…w1,w2,…, are real numbers expressing the importance of the respective inputs to the output. The neuron's output, 0 or 1, is determined by whether the weighted sum ∑jwjxj is less than or greater than some threshold value.  </a:t>
            </a:r>
            <a:r>
              <a:rPr lang="en-US" sz="2000" dirty="0">
                <a:solidFill>
                  <a:srgbClr val="FF0000"/>
                </a:solidFill>
                <a:latin typeface="Verdana" panose="020B0604030504040204" pitchFamily="34" charset="0"/>
                <a:cs typeface="Verdana" panose="020B0604030504040204" pitchFamily="34" charset="0"/>
                <a:sym typeface="+mn-ea"/>
              </a:rPr>
              <a:t>A way you can think about the perceptron is that it's a device that makes decisions by weighing up evidence. This idea is similar to the Multiple linear equation we have seen before</a:t>
            </a:r>
            <a:endParaRPr lang="en-US" sz="2000"/>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768475" y="1129665"/>
            <a:ext cx="5104130" cy="4129405"/>
          </a:xfrm>
          <a:prstGeom prst="rect">
            <a:avLst/>
          </a:prstGeom>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819150" y="5384800"/>
            <a:ext cx="7505065" cy="875665"/>
          </a:xfrm>
          <a:prstGeom prst="rect">
            <a:avLst/>
          </a:prstGeom>
          <a:noFill/>
        </p:spPr>
        <p:txBody>
          <a:bodyPr wrap="square" rtlCol="0">
            <a:spAutoFit/>
          </a:bodyPr>
          <a:lstStyle/>
          <a:p>
            <a:pPr lvl="0" defTabSz="914400" fontAlgn="base">
              <a:spcBef>
                <a:spcPct val="0"/>
              </a:spcBef>
              <a:spcAft>
                <a:spcPct val="0"/>
              </a:spcAft>
            </a:pPr>
            <a:r>
              <a:rPr lang="en-GB" sz="1700" dirty="0">
                <a:ln>
                  <a:noFill/>
                </a:ln>
                <a:solidFill>
                  <a:srgbClr val="0563C1"/>
                </a:solidFill>
                <a:effectLst/>
                <a:latin typeface="Verdana" panose="020B0604030504040204" pitchFamily="34" charset="0"/>
                <a:ea typeface="Verdana" panose="020B0604030504040204" pitchFamily="34" charset="0"/>
                <a:cs typeface="Verdana" panose="020B0604030504040204" pitchFamily="34" charset="0"/>
                <a:sym typeface="+mn-ea"/>
              </a:rPr>
              <a:t>Image source: </a:t>
            </a:r>
            <a:r>
              <a:rPr lang="en-GB" sz="1700" dirty="0">
                <a:sym typeface="+mn-ea"/>
                <a:hlinkClick r:id="rId2"/>
              </a:rPr>
              <a:t>https://www.researchgate.net/figure/a-The-building-block-of-deep-neural-networks-artificial-neuron-or-node-Each-input-x_fig1_312205163</a:t>
            </a:r>
            <a:endParaRPr lang="en-US" sz="1700"/>
          </a:p>
        </p:txBody>
      </p:sp>
      <p:pic>
        <p:nvPicPr>
          <p:cNvPr id="4098" name="Picture 2" descr="a) The building block of deep neural networks − artificial neuron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0935" y="768985"/>
            <a:ext cx="4758055" cy="462153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455295" y="5238115"/>
            <a:ext cx="8019415" cy="953135"/>
          </a:xfrm>
          <a:prstGeom prst="rect">
            <a:avLst/>
          </a:prstGeom>
          <a:noFill/>
        </p:spPr>
        <p:txBody>
          <a:bodyPr wrap="square" rtlCol="0">
            <a:spAutoFit/>
          </a:bodyPr>
          <a:lstStyle/>
          <a:p>
            <a:pPr lvl="0" defTabSz="914400" fontAlgn="base">
              <a:spcBef>
                <a:spcPct val="0"/>
              </a:spcBef>
              <a:spcAft>
                <a:spcPct val="0"/>
              </a:spcAft>
            </a:pPr>
            <a:r>
              <a:rPr lang="en-GB" sz="1400" dirty="0">
                <a:ln>
                  <a:noFill/>
                </a:ln>
                <a:solidFill>
                  <a:srgbClr val="0563C1"/>
                </a:solidFill>
                <a:effectLst/>
                <a:latin typeface="Verdana" panose="020B0604030504040204" pitchFamily="34" charset="0"/>
                <a:ea typeface="Verdana" panose="020B0604030504040204" pitchFamily="34" charset="0"/>
                <a:cs typeface="Verdana" panose="020B0604030504040204" pitchFamily="34" charset="0"/>
                <a:sym typeface="+mn-ea"/>
              </a:rPr>
              <a:t>Image source: </a:t>
            </a:r>
            <a:r>
              <a:rPr lang="en-GB" sz="1400" dirty="0">
                <a:sym typeface="+mn-ea"/>
                <a:hlinkClick r:id="rId2"/>
              </a:rPr>
              <a:t>https://www.researchgate.net/publication/233051552_Application_of_artificial_neural_network_to_identify_non-random_variation_patterns_on_the_run_chart_in_automotive_assembly_process/figures?lo=1</a:t>
            </a:r>
            <a:endParaRPr lang="en-US" sz="1400"/>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1588" y="1774825"/>
            <a:ext cx="6096000" cy="29337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841375" y="2457450"/>
            <a:ext cx="7461250" cy="1322070"/>
          </a:xfrm>
          <a:prstGeom prst="rect">
            <a:avLst/>
          </a:prstGeom>
          <a:noFill/>
        </p:spPr>
        <p:txBody>
          <a:bodyPr wrap="square" rtlCol="0">
            <a:spAutoFit/>
          </a:bodyPr>
          <a:lstStyle/>
          <a:p>
            <a:pPr algn="ctr"/>
            <a:r>
              <a:rPr lang="en-US" sz="4000">
                <a:solidFill>
                  <a:srgbClr val="C00000"/>
                </a:solidFill>
                <a:sym typeface="+mn-ea"/>
              </a:rPr>
              <a:t>The brain .. And neurons ..and imperfect analogy </a:t>
            </a: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602615" y="5666105"/>
            <a:ext cx="7505065" cy="398780"/>
          </a:xfrm>
          <a:prstGeom prst="rect">
            <a:avLst/>
          </a:prstGeom>
          <a:noFill/>
        </p:spPr>
        <p:txBody>
          <a:bodyPr wrap="square" rtlCol="0">
            <a:spAutoFit/>
          </a:bodyPr>
          <a:lstStyle/>
          <a:p>
            <a:pPr lvl="0" defTabSz="914400" fontAlgn="base">
              <a:spcBef>
                <a:spcPct val="0"/>
              </a:spcBef>
              <a:spcAft>
                <a:spcPct val="0"/>
              </a:spcAft>
            </a:pPr>
            <a:r>
              <a:rPr lang="en-GB" sz="2000" dirty="0">
                <a:ln>
                  <a:noFill/>
                </a:ln>
                <a:solidFill>
                  <a:srgbClr val="0563C1"/>
                </a:solidFill>
                <a:effectLst/>
                <a:latin typeface="Verdana" panose="020B0604030504040204" pitchFamily="34" charset="0"/>
                <a:ea typeface="Verdana" panose="020B0604030504040204" pitchFamily="34" charset="0"/>
                <a:cs typeface="Verdana" panose="020B0604030504040204" pitchFamily="34" charset="0"/>
                <a:sym typeface="+mn-ea"/>
              </a:rPr>
              <a:t>Image source: </a:t>
            </a:r>
            <a:r>
              <a:rPr lang="en-GB" sz="2000" dirty="0">
                <a:sym typeface="+mn-ea"/>
                <a:hlinkClick r:id="rId2"/>
              </a:rPr>
              <a:t>https://pathmind.com/wiki/neural-network</a:t>
            </a:r>
            <a:endParaRPr lang="en-US" sz="2000"/>
          </a:p>
        </p:txBody>
      </p:sp>
      <p:pic>
        <p:nvPicPr>
          <p:cNvPr id="5122" name="Picture 2" descr="A Beginner's Guide to Neural Networks and Deep Learning | Pathmin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1543" y="1710585"/>
            <a:ext cx="6847003" cy="332419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676275" y="5474335"/>
            <a:ext cx="7505065" cy="706755"/>
          </a:xfrm>
          <a:prstGeom prst="rect">
            <a:avLst/>
          </a:prstGeom>
          <a:noFill/>
        </p:spPr>
        <p:txBody>
          <a:bodyPr wrap="square" rtlCol="0">
            <a:spAutoFit/>
          </a:bodyPr>
          <a:lstStyle/>
          <a:p>
            <a:pPr lvl="0" defTabSz="914400" fontAlgn="base">
              <a:spcBef>
                <a:spcPct val="0"/>
              </a:spcBef>
              <a:spcAft>
                <a:spcPct val="0"/>
              </a:spcAft>
            </a:pPr>
            <a:r>
              <a:rPr lang="en-GB" sz="2000" dirty="0">
                <a:ln>
                  <a:noFill/>
                </a:ln>
                <a:solidFill>
                  <a:srgbClr val="0563C1"/>
                </a:solidFill>
                <a:effectLst/>
                <a:latin typeface="Verdana" panose="020B0604030504040204" pitchFamily="34" charset="0"/>
                <a:ea typeface="Verdana" panose="020B0604030504040204" pitchFamily="34" charset="0"/>
                <a:cs typeface="Verdana" panose="020B0604030504040204" pitchFamily="34" charset="0"/>
                <a:sym typeface="+mn-ea"/>
              </a:rPr>
              <a:t>Image source:</a:t>
            </a:r>
            <a:r>
              <a:rPr lang="en-GB" sz="2000" dirty="0">
                <a:sym typeface="+mn-ea"/>
                <a:hlinkClick r:id="rId2"/>
              </a:rPr>
              <a:t>https://plato.stanford.edu/entries/artificial-intelligence/neural-nets.html</a:t>
            </a:r>
            <a:endParaRPr lang="en-US" sz="2000"/>
          </a:p>
        </p:txBody>
      </p:sp>
      <p:pic>
        <p:nvPicPr>
          <p:cNvPr id="13314" name="Picture 2" descr="Artificial Intelligence &gt; Neural Nets (Stanford Encyclopedia of ..."/>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3828" y="1252533"/>
            <a:ext cx="6758330" cy="408380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528955" y="5429885"/>
            <a:ext cx="7505065" cy="706755"/>
          </a:xfrm>
          <a:prstGeom prst="rect">
            <a:avLst/>
          </a:prstGeom>
          <a:noFill/>
        </p:spPr>
        <p:txBody>
          <a:bodyPr wrap="square" rtlCol="0">
            <a:spAutoFit/>
          </a:bodyPr>
          <a:lstStyle/>
          <a:p>
            <a:pPr lvl="0" defTabSz="914400" fontAlgn="base">
              <a:spcBef>
                <a:spcPct val="0"/>
              </a:spcBef>
              <a:spcAft>
                <a:spcPct val="0"/>
              </a:spcAft>
            </a:pPr>
            <a:r>
              <a:rPr lang="en-GB" sz="2000" dirty="0">
                <a:ln>
                  <a:noFill/>
                </a:ln>
                <a:solidFill>
                  <a:srgbClr val="0563C1"/>
                </a:solidFill>
                <a:effectLst/>
                <a:latin typeface="Verdana" panose="020B0604030504040204" pitchFamily="34" charset="0"/>
                <a:ea typeface="Verdana" panose="020B0604030504040204" pitchFamily="34" charset="0"/>
                <a:cs typeface="Verdana" panose="020B0604030504040204" pitchFamily="34" charset="0"/>
                <a:sym typeface="+mn-ea"/>
              </a:rPr>
              <a:t>Image </a:t>
            </a:r>
            <a:r>
              <a:rPr lang="en-GB" sz="2000" dirty="0">
                <a:solidFill>
                  <a:srgbClr val="0563C1"/>
                </a:solidFill>
                <a:latin typeface="Verdana" panose="020B0604030504040204" pitchFamily="34" charset="0"/>
                <a:ea typeface="Verdana" panose="020B0604030504040204" pitchFamily="34" charset="0"/>
                <a:cs typeface="Verdana" panose="020B0604030504040204" pitchFamily="34" charset="0"/>
                <a:sym typeface="+mn-ea"/>
              </a:rPr>
              <a:t>source:</a:t>
            </a:r>
            <a:r>
              <a:rPr lang="en-GB" sz="2000" dirty="0">
                <a:sym typeface="+mn-ea"/>
                <a:hlinkClick r:id="rId2"/>
              </a:rPr>
              <a:t> </a:t>
            </a:r>
            <a:r>
              <a:rPr lang="en-GB" sz="2000" dirty="0">
                <a:sym typeface="+mn-ea"/>
                <a:hlinkClick r:id="rId3"/>
              </a:rPr>
              <a:t>https://medium.com/@abhigoku10/activation-functions-and-its-types-in-artifical-neural-network-14511f3080a8</a:t>
            </a:r>
            <a:r>
              <a:rPr lang="en-GB" sz="2000" dirty="0">
                <a:sym typeface="+mn-ea"/>
              </a:rPr>
              <a:t> </a:t>
            </a:r>
            <a:endParaRPr lang="en-US" sz="2000"/>
          </a:p>
        </p:txBody>
      </p:sp>
      <p:pic>
        <p:nvPicPr>
          <p:cNvPr id="16386" name="Picture 2" descr="Topic DL01: Activation functions and its Types in Artifical Neural ..."/>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1543" y="1282481"/>
            <a:ext cx="7296150" cy="40100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573405" y="5430520"/>
            <a:ext cx="7505065" cy="768350"/>
          </a:xfrm>
          <a:prstGeom prst="rect">
            <a:avLst/>
          </a:prstGeom>
          <a:noFill/>
        </p:spPr>
        <p:txBody>
          <a:bodyPr wrap="square" rtlCol="0">
            <a:spAutoFit/>
          </a:bodyPr>
          <a:lstStyle/>
          <a:p>
            <a:pPr lvl="0" defTabSz="914400" fontAlgn="base">
              <a:spcBef>
                <a:spcPct val="0"/>
              </a:spcBef>
              <a:spcAft>
                <a:spcPct val="0"/>
              </a:spcAft>
            </a:pPr>
            <a:r>
              <a:rPr lang="en-GB" sz="2200" dirty="0">
                <a:ln>
                  <a:noFill/>
                </a:ln>
                <a:solidFill>
                  <a:srgbClr val="0563C1"/>
                </a:solidFill>
                <a:effectLst/>
                <a:latin typeface="Verdana" panose="020B0604030504040204" pitchFamily="34" charset="0"/>
                <a:ea typeface="Verdana" panose="020B0604030504040204" pitchFamily="34" charset="0"/>
                <a:cs typeface="Verdana" panose="020B0604030504040204" pitchFamily="34" charset="0"/>
                <a:sym typeface="+mn-ea"/>
              </a:rPr>
              <a:t>Image </a:t>
            </a:r>
            <a:r>
              <a:rPr lang="en-GB" sz="2200" dirty="0">
                <a:solidFill>
                  <a:srgbClr val="0563C1"/>
                </a:solidFill>
                <a:latin typeface="Verdana" panose="020B0604030504040204" pitchFamily="34" charset="0"/>
                <a:ea typeface="Verdana" panose="020B0604030504040204" pitchFamily="34" charset="0"/>
                <a:cs typeface="Verdana" panose="020B0604030504040204" pitchFamily="34" charset="0"/>
                <a:sym typeface="+mn-ea"/>
              </a:rPr>
              <a:t>source:</a:t>
            </a:r>
            <a:r>
              <a:rPr lang="en-GB" sz="2200" dirty="0">
                <a:sym typeface="+mn-ea"/>
                <a:hlinkClick r:id="rId2"/>
              </a:rPr>
              <a:t> </a:t>
            </a:r>
            <a:r>
              <a:rPr lang="en-GB" sz="2200" dirty="0">
                <a:sym typeface="+mn-ea"/>
                <a:hlinkClick r:id="rId3"/>
              </a:rPr>
              <a:t>https://www.cs.iusb.edu/~danav/teach/c463/12_nn.html</a:t>
            </a:r>
            <a:endParaRPr lang="en-US" sz="2200"/>
          </a:p>
        </p:txBody>
      </p:sp>
      <p:pic>
        <p:nvPicPr>
          <p:cNvPr id="17410" name="Picture 2" descr="Neural Network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8002" y="1936849"/>
            <a:ext cx="6005097" cy="260306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659130" y="5459095"/>
            <a:ext cx="7505065" cy="706755"/>
          </a:xfrm>
          <a:prstGeom prst="rect">
            <a:avLst/>
          </a:prstGeom>
          <a:noFill/>
        </p:spPr>
        <p:txBody>
          <a:bodyPr wrap="square" rtlCol="0">
            <a:spAutoFit/>
          </a:bodyPr>
          <a:lstStyle/>
          <a:p>
            <a:pPr lvl="0" defTabSz="914400" fontAlgn="base">
              <a:spcBef>
                <a:spcPct val="0"/>
              </a:spcBef>
              <a:spcAft>
                <a:spcPct val="0"/>
              </a:spcAft>
            </a:pPr>
            <a:r>
              <a:rPr lang="en-GB" sz="2000" dirty="0">
                <a:ln>
                  <a:noFill/>
                </a:ln>
                <a:solidFill>
                  <a:srgbClr val="0563C1"/>
                </a:solidFill>
                <a:effectLst/>
                <a:latin typeface="Verdana" panose="020B0604030504040204" pitchFamily="34" charset="0"/>
                <a:ea typeface="Verdana" panose="020B0604030504040204" pitchFamily="34" charset="0"/>
                <a:cs typeface="Verdana" panose="020B0604030504040204" pitchFamily="34" charset="0"/>
                <a:sym typeface="+mn-ea"/>
              </a:rPr>
              <a:t>Image </a:t>
            </a:r>
            <a:r>
              <a:rPr lang="en-GB" sz="2000" dirty="0">
                <a:solidFill>
                  <a:srgbClr val="0563C1"/>
                </a:solidFill>
                <a:latin typeface="Verdana" panose="020B0604030504040204" pitchFamily="34" charset="0"/>
                <a:ea typeface="Verdana" panose="020B0604030504040204" pitchFamily="34" charset="0"/>
                <a:cs typeface="Verdana" panose="020B0604030504040204" pitchFamily="34" charset="0"/>
                <a:sym typeface="+mn-ea"/>
              </a:rPr>
              <a:t>source:</a:t>
            </a:r>
            <a:r>
              <a:rPr lang="en-GB" sz="2000" dirty="0">
                <a:sym typeface="+mn-ea"/>
                <a:hlinkClick r:id="rId2"/>
              </a:rPr>
              <a:t>https://towardsdatascience.com/complete-guide-of-activation-functions-34076e95d044</a:t>
            </a:r>
            <a:endParaRPr lang="en-US" sz="2000"/>
          </a:p>
        </p:txBody>
      </p:sp>
      <p:pic>
        <p:nvPicPr>
          <p:cNvPr id="18434" name="Picture 2" descr="Complete Guide of Activation Functions - Towards Data Scienc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1933" y="2002474"/>
            <a:ext cx="7736625" cy="331610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293495" y="3005208"/>
            <a:ext cx="6054725" cy="709295"/>
          </a:xfrm>
          <a:prstGeom prst="rect">
            <a:avLst/>
          </a:prstGeom>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841375" y="2457450"/>
            <a:ext cx="7461250" cy="706755"/>
          </a:xfrm>
          <a:prstGeom prst="rect">
            <a:avLst/>
          </a:prstGeom>
          <a:noFill/>
        </p:spPr>
        <p:txBody>
          <a:bodyPr wrap="square" rtlCol="0">
            <a:spAutoFit/>
          </a:bodyPr>
          <a:lstStyle/>
          <a:p>
            <a:pPr algn="ctr"/>
            <a:r>
              <a:rPr lang="en-US" sz="4000">
                <a:solidFill>
                  <a:srgbClr val="C00000"/>
                </a:solidFill>
                <a:sym typeface="+mn-ea"/>
              </a:rPr>
              <a:t>Multi-Layer Perceptron</a:t>
            </a: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838200" y="1280160"/>
            <a:ext cx="7505065" cy="4154170"/>
          </a:xfrm>
          <a:prstGeom prst="rect">
            <a:avLst/>
          </a:prstGeom>
          <a:noFill/>
        </p:spPr>
        <p:txBody>
          <a:bodyPr wrap="square" rtlCol="0">
            <a:spAutoFit/>
          </a:bodyPr>
          <a:lstStyle/>
          <a:p>
            <a:pPr algn="just" fontAlgn="auto">
              <a:lnSpc>
                <a:spcPct val="150000"/>
              </a:lnSpc>
            </a:pPr>
            <a:r>
              <a:rPr lang="en-US" sz="2200" dirty="0">
                <a:solidFill>
                  <a:srgbClr val="0000FF"/>
                </a:solidFill>
                <a:latin typeface="Verdana" panose="020B0604030504040204" pitchFamily="34" charset="0"/>
                <a:cs typeface="Verdana" panose="020B0604030504040204" pitchFamily="34" charset="0"/>
                <a:sym typeface="+mn-ea"/>
              </a:rPr>
              <a:t>We now come to the idea of the Multi-layer perceptron(MLP).  Multilayer perceptrons </a:t>
            </a:r>
            <a:r>
              <a:rPr lang="en-US" sz="2200" dirty="0">
                <a:solidFill>
                  <a:srgbClr val="FF0000"/>
                </a:solidFill>
                <a:latin typeface="Verdana" panose="020B0604030504040204" pitchFamily="34" charset="0"/>
                <a:cs typeface="Verdana" panose="020B0604030504040204" pitchFamily="34" charset="0"/>
                <a:sym typeface="+mn-ea"/>
              </a:rPr>
              <a:t>overcome the limitations of the Single layer perceptron </a:t>
            </a:r>
            <a:r>
              <a:rPr lang="en-US" sz="2200" dirty="0">
                <a:solidFill>
                  <a:srgbClr val="0000FF"/>
                </a:solidFill>
                <a:latin typeface="Verdana" panose="020B0604030504040204" pitchFamily="34" charset="0"/>
                <a:cs typeface="Verdana" panose="020B0604030504040204" pitchFamily="34" charset="0"/>
                <a:sym typeface="+mn-ea"/>
              </a:rPr>
              <a:t>by using</a:t>
            </a:r>
            <a:endParaRPr lang="en-US" sz="2200" dirty="0">
              <a:solidFill>
                <a:srgbClr val="0000FF"/>
              </a:solidFill>
              <a:latin typeface="Verdana" panose="020B0604030504040204" pitchFamily="34" charset="0"/>
              <a:cs typeface="Verdana" panose="020B0604030504040204" pitchFamily="34" charset="0"/>
            </a:endParaRPr>
          </a:p>
          <a:p>
            <a:pPr marL="342900" indent="-342900" algn="just" fontAlgn="auto">
              <a:lnSpc>
                <a:spcPct val="150000"/>
              </a:lnSpc>
              <a:buAutoNum type="alphaLcParenR"/>
            </a:pPr>
            <a:r>
              <a:rPr lang="en-US" sz="2200" dirty="0">
                <a:solidFill>
                  <a:srgbClr val="0000FF"/>
                </a:solidFill>
                <a:latin typeface="Verdana" panose="020B0604030504040204" pitchFamily="34" charset="0"/>
                <a:cs typeface="Verdana" panose="020B0604030504040204" pitchFamily="34" charset="0"/>
                <a:sym typeface="+mn-ea"/>
              </a:rPr>
              <a:t>Non-linear activation functions and also </a:t>
            </a:r>
            <a:endParaRPr lang="en-US" sz="2200" dirty="0">
              <a:solidFill>
                <a:srgbClr val="0000FF"/>
              </a:solidFill>
              <a:latin typeface="Verdana" panose="020B0604030504040204" pitchFamily="34" charset="0"/>
              <a:cs typeface="Verdana" panose="020B0604030504040204" pitchFamily="34" charset="0"/>
            </a:endParaRPr>
          </a:p>
          <a:p>
            <a:pPr marL="342900" indent="-342900" algn="just" fontAlgn="auto">
              <a:lnSpc>
                <a:spcPct val="150000"/>
              </a:lnSpc>
              <a:buAutoNum type="alphaLcParenR"/>
            </a:pPr>
            <a:r>
              <a:rPr lang="en-US" sz="2200" dirty="0">
                <a:solidFill>
                  <a:srgbClr val="0000FF"/>
                </a:solidFill>
                <a:latin typeface="Verdana" panose="020B0604030504040204" pitchFamily="34" charset="0"/>
                <a:cs typeface="Verdana" panose="020B0604030504040204" pitchFamily="34" charset="0"/>
                <a:sym typeface="+mn-ea"/>
              </a:rPr>
              <a:t>Using multiple layers. And </a:t>
            </a:r>
            <a:endParaRPr lang="en-US" sz="2200" dirty="0">
              <a:solidFill>
                <a:srgbClr val="0000FF"/>
              </a:solidFill>
              <a:latin typeface="Verdana" panose="020B0604030504040204" pitchFamily="34" charset="0"/>
              <a:cs typeface="Verdana" panose="020B0604030504040204" pitchFamily="34" charset="0"/>
            </a:endParaRPr>
          </a:p>
          <a:p>
            <a:pPr marL="342900" indent="-342900" algn="just" fontAlgn="auto">
              <a:lnSpc>
                <a:spcPct val="150000"/>
              </a:lnSpc>
              <a:buAutoNum type="alphaLcParenR"/>
            </a:pPr>
            <a:r>
              <a:rPr lang="en-US" sz="2200" dirty="0">
                <a:solidFill>
                  <a:srgbClr val="0000FF"/>
                </a:solidFill>
                <a:latin typeface="Verdana" panose="020B0604030504040204" pitchFamily="34" charset="0"/>
                <a:cs typeface="Verdana" panose="020B0604030504040204" pitchFamily="34" charset="0"/>
                <a:sym typeface="+mn-ea"/>
              </a:rPr>
              <a:t>The MLP needs a combination of backpropagation and gradient descent for training.</a:t>
            </a:r>
            <a:endParaRPr lang="en-US" sz="2200"/>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280160" y="1241425"/>
            <a:ext cx="6080125" cy="4174490"/>
          </a:xfrm>
          <a:prstGeom prst="rect">
            <a:avLst/>
          </a:prstGeom>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838200" y="1280160"/>
            <a:ext cx="7505065" cy="2630170"/>
          </a:xfrm>
          <a:prstGeom prst="rect">
            <a:avLst/>
          </a:prstGeom>
          <a:noFill/>
        </p:spPr>
        <p:txBody>
          <a:bodyPr wrap="square" rtlCol="0">
            <a:spAutoFit/>
          </a:bodyPr>
          <a:lstStyle/>
          <a:p>
            <a:pPr algn="just" fontAlgn="auto">
              <a:lnSpc>
                <a:spcPct val="150000"/>
              </a:lnSpc>
            </a:pPr>
            <a:r>
              <a:rPr lang="en-US" sz="2200" dirty="0">
                <a:solidFill>
                  <a:srgbClr val="0000FF"/>
                </a:solidFill>
                <a:latin typeface="Verdana" panose="020B0604030504040204" pitchFamily="34" charset="0"/>
                <a:cs typeface="Verdana" panose="020B0604030504040204" pitchFamily="34" charset="0"/>
                <a:sym typeface="+mn-ea"/>
              </a:rPr>
              <a:t>In contrast to a single perceptron, MLPs when seen as a complex network of perceptrons (with non-linear activation functions), could make subtle and complex decisions based on weighing up evidence hierarchically</a:t>
            </a:r>
            <a:endParaRPr lang="en-US" sz="220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819150" y="5327650"/>
            <a:ext cx="7505065" cy="460375"/>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pPr>
            <a:r>
              <a:rPr lang="en-GB" dirty="0">
                <a:ln>
                  <a:noFill/>
                </a:ln>
                <a:solidFill>
                  <a:srgbClr val="0563C1"/>
                </a:solidFill>
                <a:effectLst/>
                <a:latin typeface="Verdana" panose="020B0604030504040204" pitchFamily="34" charset="0"/>
                <a:ea typeface="Verdana" panose="020B0604030504040204" pitchFamily="34" charset="0"/>
                <a:cs typeface="Verdana" panose="020B0604030504040204" pitchFamily="34" charset="0"/>
                <a:sym typeface="+mn-ea"/>
              </a:rPr>
              <a:t>Image source: wikipedia</a:t>
            </a:r>
            <a:endParaRPr lang="en-US"/>
          </a:p>
        </p:txBody>
      </p:sp>
      <p:pic>
        <p:nvPicPr>
          <p:cNvPr id="1026" name="Picture 2" descr="Neuron - Wikipedi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63659" y="1236336"/>
            <a:ext cx="5997864" cy="386781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676275" y="4389120"/>
            <a:ext cx="7505065" cy="1938020"/>
          </a:xfrm>
          <a:prstGeom prst="rect">
            <a:avLst/>
          </a:prstGeom>
          <a:noFill/>
        </p:spPr>
        <p:txBody>
          <a:bodyPr wrap="square" rtlCol="0">
            <a:spAutoFit/>
          </a:bodyPr>
          <a:lstStyle/>
          <a:p>
            <a:pPr algn="just" fontAlgn="auto">
              <a:lnSpc>
                <a:spcPct val="150000"/>
              </a:lnSpc>
            </a:pPr>
            <a:r>
              <a:rPr lang="en-US" sz="2000" dirty="0">
                <a:solidFill>
                  <a:srgbClr val="0000FF"/>
                </a:solidFill>
                <a:latin typeface="Verdana" panose="020B0604030504040204" pitchFamily="34" charset="0"/>
                <a:cs typeface="Verdana" panose="020B0604030504040204" pitchFamily="34" charset="0"/>
                <a:sym typeface="+mn-ea"/>
              </a:rPr>
              <a:t>This leads us to the image above from the Deep Learning book by Goodfellow , Bengio , Courville  which shows how a hierarchy of layers of neurons can make a decision.</a:t>
            </a:r>
            <a:endParaRPr lang="en-US" sz="2000"/>
          </a:p>
        </p:txBody>
      </p:sp>
      <p:pic>
        <p:nvPicPr>
          <p:cNvPr id="3" name="Picture 2"/>
          <p:cNvPicPr>
            <a:picLocks noChangeAspect="1"/>
          </p:cNvPicPr>
          <p:nvPr/>
        </p:nvPicPr>
        <p:blipFill>
          <a:blip r:embed="rId2"/>
          <a:stretch>
            <a:fillRect/>
          </a:stretch>
        </p:blipFill>
        <p:spPr>
          <a:xfrm>
            <a:off x="1742440" y="790575"/>
            <a:ext cx="4651375" cy="3676650"/>
          </a:xfrm>
          <a:prstGeom prst="rect">
            <a:avLst/>
          </a:prstGeom>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838200" y="1323975"/>
            <a:ext cx="7505065" cy="4661535"/>
          </a:xfrm>
          <a:prstGeom prst="rect">
            <a:avLst/>
          </a:prstGeom>
          <a:noFill/>
        </p:spPr>
        <p:txBody>
          <a:bodyPr wrap="square" rtlCol="0">
            <a:spAutoFit/>
          </a:bodyPr>
          <a:lstStyle/>
          <a:p>
            <a:pPr algn="just" fontAlgn="auto">
              <a:lnSpc>
                <a:spcPct val="150000"/>
              </a:lnSpc>
            </a:pPr>
            <a:r>
              <a:rPr lang="en-US" sz="1800" dirty="0">
                <a:solidFill>
                  <a:srgbClr val="0000FF"/>
                </a:solidFill>
                <a:latin typeface="Verdana" panose="020B0604030504040204" pitchFamily="34" charset="0"/>
                <a:cs typeface="Verdana" panose="020B0604030504040204" pitchFamily="34" charset="0"/>
                <a:sym typeface="+mn-ea"/>
              </a:rPr>
              <a:t>Thus, a neural network (i.e. a multilayer perceptron) with a single layer no activation function (or a step activation function) is equivalent to </a:t>
            </a:r>
            <a:r>
              <a:rPr lang="en-US" sz="1800" dirty="0">
                <a:solidFill>
                  <a:srgbClr val="FF0000"/>
                </a:solidFill>
                <a:latin typeface="Verdana" panose="020B0604030504040204" pitchFamily="34" charset="0"/>
                <a:cs typeface="Verdana" panose="020B0604030504040204" pitchFamily="34" charset="0"/>
                <a:sym typeface="+mn-ea"/>
              </a:rPr>
              <a:t>linear regression</a:t>
            </a:r>
            <a:r>
              <a:rPr lang="en-US" sz="1800" dirty="0">
                <a:solidFill>
                  <a:srgbClr val="0000FF"/>
                </a:solidFill>
                <a:latin typeface="Verdana" panose="020B0604030504040204" pitchFamily="34" charset="0"/>
                <a:cs typeface="Verdana" panose="020B0604030504040204" pitchFamily="34" charset="0"/>
                <a:sym typeface="+mn-ea"/>
              </a:rPr>
              <a:t>.  Also, Linear Regression can be solved using a </a:t>
            </a:r>
            <a:r>
              <a:rPr lang="en-US" sz="1800" dirty="0">
                <a:solidFill>
                  <a:srgbClr val="FF0000"/>
                </a:solidFill>
                <a:latin typeface="Verdana" panose="020B0604030504040204" pitchFamily="34" charset="0"/>
                <a:cs typeface="Verdana" panose="020B0604030504040204" pitchFamily="34" charset="0"/>
                <a:sym typeface="+mn-ea"/>
              </a:rPr>
              <a:t>closed form solution(matrix inversion)</a:t>
            </a:r>
            <a:r>
              <a:rPr lang="en-US" sz="1800" dirty="0">
                <a:solidFill>
                  <a:srgbClr val="0000FF"/>
                </a:solidFill>
                <a:latin typeface="Verdana" panose="020B0604030504040204" pitchFamily="34" charset="0"/>
                <a:cs typeface="Verdana" panose="020B0604030504040204" pitchFamily="34" charset="0"/>
                <a:sym typeface="+mn-ea"/>
              </a:rPr>
              <a:t>. However, with the more complex architecture of the MLP, a closed form solution does not work. Hence, an </a:t>
            </a:r>
            <a:r>
              <a:rPr lang="en-US" sz="1800" dirty="0">
                <a:solidFill>
                  <a:srgbClr val="FF0000"/>
                </a:solidFill>
                <a:latin typeface="Verdana" panose="020B0604030504040204" pitchFamily="34" charset="0"/>
                <a:cs typeface="Verdana" panose="020B0604030504040204" pitchFamily="34" charset="0"/>
                <a:sym typeface="+mn-ea"/>
              </a:rPr>
              <a:t>iterative solution </a:t>
            </a:r>
            <a:r>
              <a:rPr lang="en-US" sz="1800" dirty="0">
                <a:solidFill>
                  <a:srgbClr val="0000FF"/>
                </a:solidFill>
                <a:latin typeface="Verdana" panose="020B0604030504040204" pitchFamily="34" charset="0"/>
                <a:cs typeface="Verdana" panose="020B0604030504040204" pitchFamily="34" charset="0"/>
                <a:sym typeface="+mn-ea"/>
              </a:rPr>
              <a:t>has to be used, i.e. an algorithm that improves the result through a step-wise improvement. Such an algorithm does not necessarily converge – so we are interested in finding a minima. </a:t>
            </a:r>
            <a:r>
              <a:rPr lang="en-US" sz="1800" dirty="0">
                <a:solidFill>
                  <a:srgbClr val="FF0000"/>
                </a:solidFill>
                <a:latin typeface="Verdana" panose="020B0604030504040204" pitchFamily="34" charset="0"/>
                <a:cs typeface="Verdana" panose="020B0604030504040204" pitchFamily="34" charset="0"/>
                <a:sym typeface="+mn-ea"/>
              </a:rPr>
              <a:t>Gradient descent </a:t>
            </a:r>
            <a:r>
              <a:rPr lang="en-US" sz="1800" dirty="0">
                <a:solidFill>
                  <a:srgbClr val="0000FF"/>
                </a:solidFill>
                <a:latin typeface="Verdana" panose="020B0604030504040204" pitchFamily="34" charset="0"/>
                <a:cs typeface="Verdana" panose="020B0604030504040204" pitchFamily="34" charset="0"/>
                <a:sym typeface="+mn-ea"/>
              </a:rPr>
              <a:t>is an example of such an algorithm. References:  Closed form vs Gradient Descent</a:t>
            </a:r>
            <a:endParaRPr lang="en-US" sz="1800"/>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841375" y="2457450"/>
            <a:ext cx="7461250" cy="1322070"/>
          </a:xfrm>
          <a:prstGeom prst="rect">
            <a:avLst/>
          </a:prstGeom>
          <a:noFill/>
        </p:spPr>
        <p:txBody>
          <a:bodyPr wrap="square" rtlCol="0">
            <a:spAutoFit/>
          </a:bodyPr>
          <a:lstStyle/>
          <a:p>
            <a:pPr algn="ctr"/>
            <a:r>
              <a:rPr lang="en-US" sz="4000">
                <a:solidFill>
                  <a:srgbClr val="C00000"/>
                </a:solidFill>
                <a:sym typeface="+mn-ea"/>
              </a:rPr>
              <a:t>Deep Learning – a highly </a:t>
            </a:r>
          </a:p>
          <a:p>
            <a:pPr algn="ctr"/>
            <a:r>
              <a:rPr lang="en-US" sz="4000">
                <a:solidFill>
                  <a:srgbClr val="C00000"/>
                </a:solidFill>
                <a:sym typeface="+mn-ea"/>
              </a:rPr>
              <a:t>parameterised model</a:t>
            </a: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516890" y="1148715"/>
            <a:ext cx="7505065" cy="6092825"/>
          </a:xfrm>
          <a:prstGeom prst="rect">
            <a:avLst/>
          </a:prstGeom>
          <a:noFill/>
        </p:spPr>
        <p:txBody>
          <a:bodyPr wrap="square" rtlCol="0">
            <a:spAutoFit/>
          </a:bodyPr>
          <a:lstStyle/>
          <a:p>
            <a:pPr algn="just" fontAlgn="auto">
              <a:lnSpc>
                <a:spcPct val="150000"/>
              </a:lnSpc>
            </a:pPr>
            <a:r>
              <a:rPr lang="en-US" sz="2000" dirty="0">
                <a:solidFill>
                  <a:srgbClr val="0000FF"/>
                </a:solidFill>
                <a:latin typeface="Verdana" panose="020B0604030504040204" pitchFamily="34" charset="0"/>
                <a:cs typeface="Verdana" panose="020B0604030504040204" pitchFamily="34" charset="0"/>
                <a:sym typeface="+mn-ea"/>
              </a:rPr>
              <a:t>One final aspect of the model we can infer is – MLP (Deep Learning) is an example of a </a:t>
            </a:r>
            <a:r>
              <a:rPr lang="en-US" sz="2000" dirty="0">
                <a:solidFill>
                  <a:srgbClr val="FF0000"/>
                </a:solidFill>
                <a:latin typeface="Verdana" panose="020B0604030504040204" pitchFamily="34" charset="0"/>
                <a:cs typeface="Verdana" panose="020B0604030504040204" pitchFamily="34" charset="0"/>
                <a:sym typeface="+mn-ea"/>
              </a:rPr>
              <a:t>highly parameterised model</a:t>
            </a:r>
            <a:r>
              <a:rPr lang="en-US" sz="2000" dirty="0">
                <a:solidFill>
                  <a:srgbClr val="0000FF"/>
                </a:solidFill>
                <a:latin typeface="Verdana" panose="020B0604030504040204" pitchFamily="34" charset="0"/>
                <a:cs typeface="Verdana" panose="020B0604030504040204" pitchFamily="34" charset="0"/>
                <a:sym typeface="+mn-ea"/>
              </a:rPr>
              <a:t>. Considering our example of finding the price of a house based on a set of features, for the equation y = mx + c, </a:t>
            </a:r>
            <a:r>
              <a:rPr lang="en-US" sz="2000" dirty="0">
                <a:solidFill>
                  <a:srgbClr val="FF0000"/>
                </a:solidFill>
                <a:latin typeface="Verdana" panose="020B0604030504040204" pitchFamily="34" charset="0"/>
                <a:cs typeface="Verdana" panose="020B0604030504040204" pitchFamily="34" charset="0"/>
                <a:sym typeface="+mn-ea"/>
              </a:rPr>
              <a:t>the quantities m and c are called the parameters</a:t>
            </a:r>
            <a:r>
              <a:rPr lang="en-US" sz="2000" dirty="0">
                <a:solidFill>
                  <a:srgbClr val="0000FF"/>
                </a:solidFill>
                <a:latin typeface="Verdana" panose="020B0604030504040204" pitchFamily="34" charset="0"/>
                <a:cs typeface="Verdana" panose="020B0604030504040204" pitchFamily="34" charset="0"/>
                <a:sym typeface="+mn-ea"/>
              </a:rPr>
              <a:t>. We derive the value of the parameters from the data and the strategy for solving the equation. In contrast, </a:t>
            </a:r>
            <a:r>
              <a:rPr lang="en-US" sz="2000" dirty="0">
                <a:solidFill>
                  <a:srgbClr val="FF0000"/>
                </a:solidFill>
                <a:latin typeface="Verdana" panose="020B0604030504040204" pitchFamily="34" charset="0"/>
                <a:cs typeface="Verdana" panose="020B0604030504040204" pitchFamily="34" charset="0"/>
                <a:sym typeface="+mn-ea"/>
              </a:rPr>
              <a:t>hyperparameters</a:t>
            </a:r>
            <a:r>
              <a:rPr lang="en-US" sz="2000" dirty="0">
                <a:solidFill>
                  <a:srgbClr val="0000FF"/>
                </a:solidFill>
                <a:latin typeface="Verdana" panose="020B0604030504040204" pitchFamily="34" charset="0"/>
                <a:cs typeface="Verdana" panose="020B0604030504040204" pitchFamily="34" charset="0"/>
                <a:sym typeface="+mn-ea"/>
              </a:rPr>
              <a:t> are set in advance </a:t>
            </a:r>
            <a:r>
              <a:rPr lang="en-GB" sz="2000" dirty="0">
                <a:solidFill>
                  <a:srgbClr val="FF0000"/>
                </a:solidFill>
                <a:latin typeface="Verdana" panose="020B0604030504040204" pitchFamily="34" charset="0"/>
                <a:cs typeface="Verdana" panose="020B0604030504040204" pitchFamily="34" charset="0"/>
                <a:sym typeface="+mn-ea"/>
              </a:rPr>
              <a:t>A hyperparameter is a parameter that is set before the learning process begins</a:t>
            </a:r>
            <a:r>
              <a:rPr lang="en-GB" sz="2000" dirty="0">
                <a:solidFill>
                  <a:srgbClr val="0000FF"/>
                </a:solidFill>
                <a:latin typeface="Verdana" panose="020B0604030504040204" pitchFamily="34" charset="0"/>
                <a:cs typeface="Verdana" panose="020B0604030504040204" pitchFamily="34" charset="0"/>
                <a:sym typeface="+mn-ea"/>
              </a:rPr>
              <a:t>. These parameters are </a:t>
            </a:r>
            <a:r>
              <a:rPr lang="en-GB" sz="2000" dirty="0">
                <a:solidFill>
                  <a:srgbClr val="FF0000"/>
                </a:solidFill>
                <a:latin typeface="Verdana" panose="020B0604030504040204" pitchFamily="34" charset="0"/>
                <a:cs typeface="Verdana" panose="020B0604030504040204" pitchFamily="34" charset="0"/>
                <a:sym typeface="+mn-ea"/>
              </a:rPr>
              <a:t>tunable</a:t>
            </a:r>
            <a:r>
              <a:rPr lang="en-GB" sz="2000" dirty="0">
                <a:solidFill>
                  <a:srgbClr val="0000FF"/>
                </a:solidFill>
                <a:latin typeface="Verdana" panose="020B0604030504040204" pitchFamily="34" charset="0"/>
                <a:cs typeface="Verdana" panose="020B0604030504040204" pitchFamily="34" charset="0"/>
                <a:sym typeface="+mn-ea"/>
              </a:rPr>
              <a:t> and can directly affect how well a model trains. </a:t>
            </a:r>
            <a:endParaRPr lang="en-GB" sz="2000" dirty="0">
              <a:solidFill>
                <a:srgbClr val="0000FF"/>
              </a:solidFill>
              <a:latin typeface="Verdana" panose="020B0604030504040204" pitchFamily="34" charset="0"/>
              <a:cs typeface="Verdana" panose="020B0604030504040204" pitchFamily="34" charset="0"/>
            </a:endParaRPr>
          </a:p>
          <a:p>
            <a:pPr algn="just" fontAlgn="auto">
              <a:lnSpc>
                <a:spcPct val="150000"/>
              </a:lnSpc>
            </a:pPr>
            <a:endParaRPr lang="en-GB" sz="2000" dirty="0">
              <a:solidFill>
                <a:srgbClr val="0000FF"/>
              </a:solidFill>
              <a:latin typeface="Verdana" panose="020B0604030504040204" pitchFamily="34" charset="0"/>
              <a:cs typeface="Verdana" panose="020B0604030504040204" pitchFamily="34" charset="0"/>
            </a:endParaRPr>
          </a:p>
          <a:p>
            <a:pPr algn="just" fontAlgn="auto">
              <a:lnSpc>
                <a:spcPct val="150000"/>
              </a:lnSpc>
            </a:pPr>
            <a:r>
              <a:rPr lang="en-US" sz="2000" dirty="0">
                <a:solidFill>
                  <a:srgbClr val="0000FF"/>
                </a:solidFill>
                <a:latin typeface="Verdana" panose="020B0604030504040204" pitchFamily="34" charset="0"/>
                <a:cs typeface="Verdana" panose="020B0604030504040204" pitchFamily="34" charset="0"/>
                <a:sym typeface="+mn-ea"/>
              </a:rPr>
              <a:t> </a:t>
            </a:r>
            <a:endParaRPr lang="en-US" sz="2000"/>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838200" y="1338580"/>
            <a:ext cx="7505065" cy="4707890"/>
          </a:xfrm>
          <a:prstGeom prst="rect">
            <a:avLst/>
          </a:prstGeom>
          <a:noFill/>
        </p:spPr>
        <p:txBody>
          <a:bodyPr wrap="square" rtlCol="0">
            <a:spAutoFit/>
          </a:bodyPr>
          <a:lstStyle/>
          <a:p>
            <a:pPr algn="just" fontAlgn="auto">
              <a:lnSpc>
                <a:spcPct val="150000"/>
              </a:lnSpc>
            </a:pPr>
            <a:r>
              <a:rPr lang="en-US" sz="2000" dirty="0">
                <a:solidFill>
                  <a:srgbClr val="0000FF"/>
                </a:solidFill>
                <a:latin typeface="Verdana" panose="020B0604030504040204" pitchFamily="34" charset="0"/>
                <a:cs typeface="Verdana" panose="020B0604030504040204" pitchFamily="34" charset="0"/>
                <a:sym typeface="+mn-ea"/>
              </a:rPr>
              <a:t> The parameters of an equation can be seen as the </a:t>
            </a:r>
            <a:r>
              <a:rPr lang="en-US" sz="2000" dirty="0">
                <a:solidFill>
                  <a:srgbClr val="FF0000"/>
                </a:solidFill>
                <a:latin typeface="Verdana" panose="020B0604030504040204" pitchFamily="34" charset="0"/>
                <a:cs typeface="Verdana" panose="020B0604030504040204" pitchFamily="34" charset="0"/>
                <a:sym typeface="+mn-ea"/>
              </a:rPr>
              <a:t>degrees of freedom</a:t>
            </a:r>
            <a:r>
              <a:rPr lang="en-US" sz="2000" dirty="0">
                <a:solidFill>
                  <a:srgbClr val="0000FF"/>
                </a:solidFill>
                <a:latin typeface="Verdana" panose="020B0604030504040204" pitchFamily="34" charset="0"/>
                <a:cs typeface="Verdana" panose="020B0604030504040204" pitchFamily="34" charset="0"/>
                <a:sym typeface="+mn-ea"/>
              </a:rPr>
              <a:t>.  </a:t>
            </a:r>
            <a:r>
              <a:rPr lang="en-US" sz="2000" dirty="0">
                <a:solidFill>
                  <a:srgbClr val="FF0000"/>
                </a:solidFill>
                <a:latin typeface="Verdana" panose="020B0604030504040204" pitchFamily="34" charset="0"/>
                <a:cs typeface="Verdana" panose="020B0604030504040204" pitchFamily="34" charset="0"/>
                <a:sym typeface="+mn-ea"/>
              </a:rPr>
              <a:t>Linear regression </a:t>
            </a:r>
            <a:r>
              <a:rPr lang="en-US" sz="2000" dirty="0">
                <a:solidFill>
                  <a:srgbClr val="0000FF"/>
                </a:solidFill>
                <a:latin typeface="Verdana" panose="020B0604030504040204" pitchFamily="34" charset="0"/>
                <a:cs typeface="Verdana" panose="020B0604030504040204" pitchFamily="34" charset="0"/>
                <a:sym typeface="+mn-ea"/>
              </a:rPr>
              <a:t>has a relatively smaller number of parameters. However, the more complex MLP has a much wider range of parameters (degrees of freedom). Both are </a:t>
            </a:r>
            <a:r>
              <a:rPr lang="en-US" sz="2000" dirty="0">
                <a:solidFill>
                  <a:srgbClr val="FF0000"/>
                </a:solidFill>
                <a:latin typeface="Verdana" panose="020B0604030504040204" pitchFamily="34" charset="0"/>
                <a:cs typeface="Verdana" panose="020B0604030504040204" pitchFamily="34" charset="0"/>
                <a:sym typeface="+mn-ea"/>
              </a:rPr>
              <a:t>parameterised models, but MLPs </a:t>
            </a:r>
            <a:r>
              <a:rPr lang="en-US" sz="2000" dirty="0">
                <a:solidFill>
                  <a:srgbClr val="0000FF"/>
                </a:solidFill>
                <a:latin typeface="Verdana" panose="020B0604030504040204" pitchFamily="34" charset="0"/>
                <a:cs typeface="Verdana" panose="020B0604030504040204" pitchFamily="34" charset="0"/>
                <a:sym typeface="+mn-ea"/>
              </a:rPr>
              <a:t>follow a more complex optimisation strategy (back propagation and gradient descent) than Linear Regression (least square). More degrees of freedom also means that more complex problems can be learnt and inferred</a:t>
            </a:r>
            <a:endParaRPr lang="en-US" sz="2000"/>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838200" y="1484630"/>
            <a:ext cx="7505065" cy="2122805"/>
          </a:xfrm>
          <a:prstGeom prst="rect">
            <a:avLst/>
          </a:prstGeom>
          <a:noFill/>
        </p:spPr>
        <p:txBody>
          <a:bodyPr wrap="square" rtlCol="0">
            <a:spAutoFit/>
          </a:bodyPr>
          <a:lstStyle/>
          <a:p>
            <a:pPr algn="just" fontAlgn="auto">
              <a:lnSpc>
                <a:spcPct val="150000"/>
              </a:lnSpc>
            </a:pPr>
            <a:r>
              <a:rPr lang="en-US" sz="2200" dirty="0">
                <a:solidFill>
                  <a:srgbClr val="0000FF"/>
                </a:solidFill>
                <a:latin typeface="Verdana" panose="020B0604030504040204" pitchFamily="34" charset="0"/>
                <a:cs typeface="Verdana" panose="020B0604030504040204" pitchFamily="34" charset="0"/>
                <a:sym typeface="+mn-ea"/>
              </a:rPr>
              <a:t>In this sense, neural networks can be seen as a complex evolution of linear regression. </a:t>
            </a:r>
            <a:r>
              <a:rPr lang="en-US" sz="2200" dirty="0">
                <a:solidFill>
                  <a:srgbClr val="FF0000"/>
                </a:solidFill>
                <a:latin typeface="Verdana" panose="020B0604030504040204" pitchFamily="34" charset="0"/>
                <a:cs typeface="Verdana" panose="020B0604030504040204" pitchFamily="34" charset="0"/>
                <a:sym typeface="+mn-ea"/>
              </a:rPr>
              <a:t>The highly parameterised nature of multilayer perceptrons allow for the modelling of complex functions. </a:t>
            </a:r>
            <a:endParaRPr lang="en-US" sz="2200"/>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589915" y="1031875"/>
            <a:ext cx="8122920" cy="4823460"/>
          </a:xfrm>
          <a:prstGeom prst="rect">
            <a:avLst/>
          </a:prstGeom>
          <a:noFill/>
        </p:spPr>
        <p:txBody>
          <a:bodyPr wrap="square" rtlCol="0">
            <a:spAutoFit/>
          </a:bodyPr>
          <a:lstStyle/>
          <a:p>
            <a:pPr algn="just" fontAlgn="auto">
              <a:lnSpc>
                <a:spcPct val="150000"/>
              </a:lnSpc>
            </a:pPr>
            <a:r>
              <a:rPr lang="en-US" sz="1800" dirty="0">
                <a:solidFill>
                  <a:srgbClr val="C00000"/>
                </a:solidFill>
                <a:latin typeface="Verdana" panose="020B0604030504040204" pitchFamily="34" charset="0"/>
                <a:cs typeface="Verdana" panose="020B0604030504040204" pitchFamily="34" charset="0"/>
                <a:sym typeface="+mn-ea"/>
              </a:rPr>
              <a:t>References</a:t>
            </a:r>
            <a:endParaRPr lang="en-US" sz="1800" dirty="0">
              <a:solidFill>
                <a:srgbClr val="C00000"/>
              </a:solidFill>
              <a:latin typeface="Verdana" panose="020B0604030504040204" pitchFamily="34" charset="0"/>
              <a:cs typeface="Verdana" panose="020B0604030504040204" pitchFamily="34" charset="0"/>
            </a:endParaRPr>
          </a:p>
          <a:p>
            <a:pPr algn="just" fontAlgn="auto">
              <a:lnSpc>
                <a:spcPct val="150000"/>
              </a:lnSpc>
            </a:pPr>
            <a:r>
              <a:rPr lang="en-US" sz="1700" dirty="0">
                <a:solidFill>
                  <a:srgbClr val="0000FF"/>
                </a:solidFill>
                <a:latin typeface="Verdana" panose="020B0604030504040204" pitchFamily="34" charset="0"/>
                <a:cs typeface="Verdana" panose="020B0604030504040204" pitchFamily="34" charset="0"/>
                <a:sym typeface="+mn-ea"/>
              </a:rPr>
              <a:t>https://towardsdatascience.com/a-gentle-journey-from-linear-regress...</a:t>
            </a:r>
            <a:endParaRPr lang="en-US" sz="1700" dirty="0">
              <a:solidFill>
                <a:srgbClr val="0000FF"/>
              </a:solidFill>
              <a:latin typeface="Verdana" panose="020B0604030504040204" pitchFamily="34" charset="0"/>
              <a:cs typeface="Verdana" panose="020B0604030504040204" pitchFamily="34" charset="0"/>
            </a:endParaRPr>
          </a:p>
          <a:p>
            <a:pPr algn="just" fontAlgn="auto">
              <a:lnSpc>
                <a:spcPct val="150000"/>
              </a:lnSpc>
            </a:pPr>
            <a:r>
              <a:rPr lang="en-US" sz="1700" dirty="0">
                <a:solidFill>
                  <a:srgbClr val="0000FF"/>
                </a:solidFill>
                <a:latin typeface="Verdana" panose="020B0604030504040204" pitchFamily="34" charset="0"/>
                <a:cs typeface="Verdana" panose="020B0604030504040204" pitchFamily="34" charset="0"/>
                <a:sym typeface="+mn-ea"/>
              </a:rPr>
              <a:t>https://www.quora.com/What-is-the-difference-between-a-parametric-m...</a:t>
            </a:r>
            <a:endParaRPr lang="en-US" sz="1700" dirty="0">
              <a:solidFill>
                <a:srgbClr val="0000FF"/>
              </a:solidFill>
              <a:latin typeface="Verdana" panose="020B0604030504040204" pitchFamily="34" charset="0"/>
              <a:cs typeface="Verdana" panose="020B0604030504040204" pitchFamily="34" charset="0"/>
            </a:endParaRPr>
          </a:p>
          <a:p>
            <a:pPr algn="just" fontAlgn="auto">
              <a:lnSpc>
                <a:spcPct val="150000"/>
              </a:lnSpc>
            </a:pPr>
            <a:r>
              <a:rPr lang="en-US" sz="1700" dirty="0">
                <a:solidFill>
                  <a:srgbClr val="0000FF"/>
                </a:solidFill>
                <a:latin typeface="Verdana" panose="020B0604030504040204" pitchFamily="34" charset="0"/>
                <a:cs typeface="Verdana" panose="020B0604030504040204" pitchFamily="34" charset="0"/>
                <a:sym typeface="+mn-ea"/>
              </a:rPr>
              <a:t>https://towardsdatascience.com/linear-regression-using-python-b136c...</a:t>
            </a:r>
            <a:endParaRPr lang="en-US" sz="1700" dirty="0">
              <a:solidFill>
                <a:srgbClr val="0000FF"/>
              </a:solidFill>
              <a:latin typeface="Verdana" panose="020B0604030504040204" pitchFamily="34" charset="0"/>
              <a:cs typeface="Verdana" panose="020B0604030504040204" pitchFamily="34" charset="0"/>
            </a:endParaRPr>
          </a:p>
          <a:p>
            <a:pPr algn="just" fontAlgn="auto">
              <a:lnSpc>
                <a:spcPct val="150000"/>
              </a:lnSpc>
            </a:pPr>
            <a:r>
              <a:rPr lang="en-US" sz="1700" dirty="0">
                <a:solidFill>
                  <a:srgbClr val="0000FF"/>
                </a:solidFill>
                <a:latin typeface="Verdana" panose="020B0604030504040204" pitchFamily="34" charset="0"/>
                <a:cs typeface="Verdana" panose="020B0604030504040204" pitchFamily="34" charset="0"/>
                <a:sym typeface="+mn-ea"/>
              </a:rPr>
              <a:t>https://www.edvancer.in/step-step-guide-to-execute-linear-regressio... </a:t>
            </a:r>
            <a:endParaRPr lang="en-US" sz="1700" dirty="0">
              <a:solidFill>
                <a:srgbClr val="0000FF"/>
              </a:solidFill>
              <a:latin typeface="Verdana" panose="020B0604030504040204" pitchFamily="34" charset="0"/>
              <a:cs typeface="Verdana" panose="020B0604030504040204" pitchFamily="34" charset="0"/>
            </a:endParaRPr>
          </a:p>
          <a:p>
            <a:pPr algn="just" fontAlgn="auto">
              <a:lnSpc>
                <a:spcPct val="150000"/>
              </a:lnSpc>
            </a:pPr>
            <a:r>
              <a:rPr lang="en-US" sz="1700" dirty="0">
                <a:solidFill>
                  <a:srgbClr val="0000FF"/>
                </a:solidFill>
                <a:latin typeface="Verdana" panose="020B0604030504040204" pitchFamily="34" charset="0"/>
                <a:cs typeface="Verdana" panose="020B0604030504040204" pitchFamily="34" charset="0"/>
                <a:sym typeface="+mn-ea"/>
              </a:rPr>
              <a:t>https://www.datasciencecentral.com/profiles/blogs/curve-fitting-usi...</a:t>
            </a:r>
            <a:endParaRPr lang="en-US" sz="1700" dirty="0">
              <a:solidFill>
                <a:srgbClr val="0000FF"/>
              </a:solidFill>
              <a:latin typeface="Verdana" panose="020B0604030504040204" pitchFamily="34" charset="0"/>
              <a:cs typeface="Verdana" panose="020B0604030504040204" pitchFamily="34" charset="0"/>
            </a:endParaRPr>
          </a:p>
          <a:p>
            <a:pPr algn="just" fontAlgn="auto">
              <a:lnSpc>
                <a:spcPct val="150000"/>
              </a:lnSpc>
            </a:pPr>
            <a:r>
              <a:rPr lang="en-US" sz="1700" dirty="0">
                <a:solidFill>
                  <a:srgbClr val="0000FF"/>
                </a:solidFill>
                <a:latin typeface="Verdana" panose="020B0604030504040204" pitchFamily="34" charset="0"/>
                <a:cs typeface="Verdana" panose="020B0604030504040204" pitchFamily="34" charset="0"/>
                <a:sym typeface="+mn-ea"/>
              </a:rPr>
              <a:t>https://cs.stackexchange.com/questions/28597/difference-between-mul...</a:t>
            </a:r>
            <a:endParaRPr lang="en-US" sz="1700" dirty="0">
              <a:solidFill>
                <a:srgbClr val="0000FF"/>
              </a:solidFill>
              <a:latin typeface="Verdana" panose="020B0604030504040204" pitchFamily="34" charset="0"/>
              <a:cs typeface="Verdana" panose="020B0604030504040204" pitchFamily="34" charset="0"/>
            </a:endParaRPr>
          </a:p>
          <a:p>
            <a:pPr algn="just" fontAlgn="auto">
              <a:lnSpc>
                <a:spcPct val="150000"/>
              </a:lnSpc>
            </a:pPr>
            <a:r>
              <a:rPr lang="en-US" sz="1700" dirty="0">
                <a:solidFill>
                  <a:srgbClr val="0000FF"/>
                </a:solidFill>
                <a:latin typeface="Verdana" panose="020B0604030504040204" pitchFamily="34" charset="0"/>
                <a:cs typeface="Verdana" panose="020B0604030504040204" pitchFamily="34" charset="0"/>
                <a:sym typeface="+mn-ea"/>
              </a:rPr>
              <a:t>https://towardsdatascience.com/perceptron-learning-algorithm-d5db0d...</a:t>
            </a:r>
            <a:endParaRPr lang="en-US" sz="1700" dirty="0">
              <a:solidFill>
                <a:srgbClr val="0000FF"/>
              </a:solidFill>
              <a:latin typeface="Verdana" panose="020B0604030504040204" pitchFamily="34" charset="0"/>
              <a:cs typeface="Verdana" panose="020B0604030504040204" pitchFamily="34" charset="0"/>
            </a:endParaRPr>
          </a:p>
          <a:p>
            <a:pPr algn="just" fontAlgn="auto">
              <a:lnSpc>
                <a:spcPct val="150000"/>
              </a:lnSpc>
            </a:pPr>
            <a:r>
              <a:rPr lang="en-US" sz="1700" dirty="0">
                <a:solidFill>
                  <a:srgbClr val="0000FF"/>
                </a:solidFill>
                <a:latin typeface="Verdana" panose="020B0604030504040204" pitchFamily="34" charset="0"/>
                <a:cs typeface="Verdana" panose="020B0604030504040204" pitchFamily="34" charset="0"/>
                <a:sym typeface="+mn-ea"/>
              </a:rPr>
              <a:t>https://towardsdatascience.com/linear-regression-using-python-b136c...</a:t>
            </a:r>
            <a:endParaRPr lang="en-US" sz="1700"/>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35020" y="1447046"/>
            <a:ext cx="8232040" cy="4667949"/>
          </a:xfrm>
          <a:prstGeom prst="rect">
            <a:avLst/>
          </a:prstGeom>
        </p:spPr>
      </p:pic>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PRESGUID" val="c3ad3802-04ca-4197-99f3-ad5b944f0bb0"/>
</p:tagLst>
</file>

<file path=ppt/theme/theme1.xml><?xml version="1.0" encoding="utf-8"?>
<a:theme xmlns:a="http://schemas.openxmlformats.org/drawingml/2006/main" name="1_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C:\Program Files\Microsoft Office\Templates\CPD\cw2000 Landscape.pot</Template>
  <TotalTime>9</TotalTime>
  <Words>3443</Words>
  <Application>Microsoft Office PowerPoint</Application>
  <PresentationFormat>On-screen Show (4:3)</PresentationFormat>
  <Paragraphs>191</Paragraphs>
  <Slides>97</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97</vt:i4>
      </vt:variant>
    </vt:vector>
  </HeadingPairs>
  <TitlesOfParts>
    <vt:vector size="106" baseType="lpstr">
      <vt:lpstr>Arial</vt:lpstr>
      <vt:lpstr>Bahnschrift Light</vt:lpstr>
      <vt:lpstr>Calibri</vt:lpstr>
      <vt:lpstr>Calibri Light</vt:lpstr>
      <vt:lpstr>Monotype Sorts</vt:lpstr>
      <vt:lpstr>Times New Roman</vt:lpstr>
      <vt:lpstr>Verdana</vt:lpstr>
      <vt:lpstr>Wingdings</vt:lpstr>
      <vt:lpstr>1_Office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Sknow</dc:title>
  <dc:subject>Sknow</dc:subject>
  <dc:creator>Sknow</dc:creator>
  <cp:lastModifiedBy>Ajit Jaokar</cp:lastModifiedBy>
  <cp:revision>1723</cp:revision>
  <cp:lastPrinted>2001-04-23T14:01:00Z</cp:lastPrinted>
  <dcterms:created xsi:type="dcterms:W3CDTF">2001-04-20T21:34:00Z</dcterms:created>
  <dcterms:modified xsi:type="dcterms:W3CDTF">2022-03-06T14:43:46Z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1033-11.2.0.9107</vt:lpwstr>
  </property>
</Properties>
</file>